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309" r:id="rId6"/>
    <p:sldId id="281" r:id="rId7"/>
    <p:sldId id="303" r:id="rId8"/>
    <p:sldId id="296" r:id="rId9"/>
    <p:sldId id="286" r:id="rId10"/>
    <p:sldId id="302" r:id="rId11"/>
    <p:sldId id="306" r:id="rId12"/>
    <p:sldId id="300" r:id="rId13"/>
    <p:sldId id="295" r:id="rId14"/>
    <p:sldId id="259" r:id="rId15"/>
    <p:sldId id="310" r:id="rId16"/>
    <p:sldId id="30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FF66"/>
    <a:srgbClr val="FF6600"/>
    <a:srgbClr val="FF3300"/>
    <a:srgbClr val="FFAB2F"/>
    <a:srgbClr val="FFBB57"/>
    <a:srgbClr val="CC6600"/>
    <a:srgbClr val="CC9900"/>
    <a:srgbClr val="E2EEF0"/>
    <a:srgbClr val="FC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66D9-1801-4100-945E-DC692817940D}" v="17" dt="2023-03-22T03:47:34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10914B-6E54-41E0-1C9A-4D7C4F053B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D8ACA-9775-CCDE-D944-24601E6A29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2669-B185-4ACD-A95C-9A0BE8012E14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D8089-1790-1E27-5DDB-E430DE53C0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9EED3-F7B1-29FC-2486-B1CDB7FD3D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BDF7E-7F16-4569-9B4C-E7ECA6C9E1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5653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B9E01-0607-417C-87F9-3C27B79412F7}" type="datetimeFigureOut">
              <a:rPr lang="en-IN" smtClean="0"/>
              <a:t>19-04-2023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A3D8-08E4-4CCE-A348-0D631BA2E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341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5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 was 7</a:t>
            </a:r>
            <a:r>
              <a:rPr lang="en-US" baseline="30000" dirty="0"/>
              <a:t>th</a:t>
            </a:r>
            <a:r>
              <a:rPr lang="en-US" dirty="0"/>
              <a:t> warmest temp rose 1.11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3234D65-51EB-B383-B3E2-B89B11B59B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72209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font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D57B8EC-9CCC-EEF7-6E9E-CD9371F165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55313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A3D8-08E4-4CCE-A348-0D631BA2E49D}" type="slidenum">
              <a:rPr lang="en-IN" smtClean="0"/>
              <a:t>10</a:t>
            </a:fld>
            <a:endParaRPr lang="en-IN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D4F1CBB-E8DD-81AD-2AA8-A92385C6E2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373633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F6EAC44-6582-8C1E-484E-085A73206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04EE-B925-9489-C7D0-DD9D78E3C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95D43-1D2A-C5B1-C43D-3B96FF9CA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650F-7CBD-8108-4F56-162B6779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E7FE-929F-404E-A6CA-E8EF02E5FECB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2275C-43BF-2ED5-32BD-96CE80EE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A1B6-A88D-E62B-D051-EAD0FA83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06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F83E-A04E-C799-C8E3-F24B9C8F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22148-D516-68E0-E90B-071E6A061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D7EBC-E293-82E1-DF26-2F1C32C3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9191A-0AFE-4438-9D76-071AADF18D33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16C8-4795-799E-12D3-9C1B654F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084E9-400E-69BC-96A8-B065946C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4BA1CF-1922-2E48-B512-04E90C83B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A8809-0AC5-89AF-A9E1-70B57EA7D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07D4-40F9-A1F6-C1EB-49DD5B6E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73BA-56C5-4FD1-B6DE-B9EBAB722B2E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ACAC-AF93-2EEE-AB33-7EF89C03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D6F8-D0E4-CBA6-A779-4FC9831C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56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973F-AC48-5029-D808-D60C6A82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C0B-AF7B-80A6-211C-7D33B45F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4473-6D26-AC9E-B7A1-CCB2D8B0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98A0-9743-4632-B944-FF50F4EB6C7F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23A0-B9CC-89DC-CCAB-F8E30810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158C6-8D4F-6D7C-92B1-353A8F43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1D6E-C446-10BF-5D74-2EF07258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C5CD1-FD80-3CA6-0CD5-1C8F7956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9A28E-4FEC-DD86-B9B9-4C7C9FB9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100E-379F-426F-952C-1647E97649F7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6ACC8-6A38-54B4-A439-0505D26D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33B5-5830-E5B9-A048-9F59EB65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94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EF09-B626-FBEC-8DE0-5F545BDC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BCDB-C6B1-906F-DCDB-491A23547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5CA8-DDA4-35D0-0BBF-FA8620BD8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A6A9-FCCB-E9B8-4317-1AA7740A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FD8E-22F3-467A-B74F-83BE4277E860}" type="datetime1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B9B2C-4D4B-D23E-EC67-53E01A3D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6A63C-EF31-2AA3-65D1-2F098E31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29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C12D-4717-8392-761A-CFBC3DE0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75DC5-73D0-89CB-65CE-0ECC01EE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EF90E-CBAB-D9C2-2CA5-57C52CCDA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FCFEB-B5CA-61D0-9121-A6678BEDC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BD13C-B97B-1AF2-87C3-E2A756FF8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0F91-F5FB-EACA-47D9-49F6775A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ACCFE-F50A-4553-9673-A1D507FB03FD}" type="datetime1">
              <a:rPr lang="en-IN" smtClean="0"/>
              <a:t>19-04-2023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E7EB5-4612-1BCC-73A4-9A4373D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A9C21-DD5B-C58A-E5A2-EF94802B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43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DF08-3682-9893-FED0-99F8A641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40A53-03DA-2B76-A42D-3D260660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BAED-CC19-4CB2-B49F-D35869472883}" type="datetime1">
              <a:rPr lang="en-IN" smtClean="0"/>
              <a:t>19-04-2023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F8BB2-0FC5-C014-F728-368CBC4F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95135-4E46-EFB1-6509-BA68DD94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821DE-AF17-76EC-3CA5-229C74D1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885B-E324-40CC-9244-E9F69C933337}" type="datetime1">
              <a:rPr lang="en-IN" smtClean="0"/>
              <a:t>19-04-2023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DFD9D-901E-1615-D566-68341E2C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6378-B108-6AD7-3FCD-79689C2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71ED-58FF-5DC4-6568-88DC7C90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714F-4131-AF2F-0B25-62225BFA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DC413-0BBF-36B2-E007-E43305E6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C86DB-542C-8F74-022A-94321907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2074-196E-4ED4-88BC-33E7861A59E6}" type="datetime1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7C10-8BD6-3E54-6975-9A09DF66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25556-6D33-CA7B-0124-15D4DB88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1F6A-C821-7032-EBF8-A9AEF8A9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D67DB3-1792-F575-7326-67ADFE55C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564B2-B761-8437-82EE-73A268C4A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97EFE-CA88-424C-D7A9-A8AD2FA0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5535-03AF-4258-B4A3-D344C4119D5D}" type="datetime1">
              <a:rPr lang="en-IN" smtClean="0"/>
              <a:t>19-04-2023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C1B9D-3CC2-E1CC-04DC-7003CECF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Government of Canada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8CBF8-C485-600A-77E4-D8C32F08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C2A2D-69A8-E312-29FC-AE668D4B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E4B2-A59B-8B56-D7DD-757F6EDFF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60F40-00BA-BA4D-5B90-A85F0EE50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736D-A296-41C3-9AD0-1503EE2E50EA}" type="datetime1">
              <a:rPr lang="en-IN" smtClean="0"/>
              <a:t>19-04-2023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179B0-C5CD-8F1A-5EAF-2DFF12AA7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Government of Canada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095B-16BE-887A-FD8D-70E07A36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864E-F390-454B-B6A0-0211B20AB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5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.canada.ca/data/en/dataset/5a6abd9d-d343-41ef-a525-7a1efb686300" TargetMode="External"/><Relationship Id="rId3" Type="http://schemas.openxmlformats.org/officeDocument/2006/relationships/hyperlink" Target="https://yearbook.enerdata.net/electricity/share-electricity-final-consumption.html" TargetMode="External"/><Relationship Id="rId7" Type="http://schemas.openxmlformats.org/officeDocument/2006/relationships/hyperlink" Target="https://sdgcif-data-canada-oddcic-donnee.github.io/7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er-rec.gc.ca/en/data-analysis/energy-markets/market-snapshots/2022/market-snapshot-why-canada-is-one-of-the-worlds-largest-electricity-consumers.html" TargetMode="External"/><Relationship Id="rId5" Type="http://schemas.openxmlformats.org/officeDocument/2006/relationships/hyperlink" Target="https://www.visualcapitalist.com/electricity-from-renewable-energy-sources-is-now-cheaper-than-ever/" TargetMode="External"/><Relationship Id="rId4" Type="http://schemas.openxmlformats.org/officeDocument/2006/relationships/hyperlink" Target="https://www.iea.org/reports/key-world-energy-statistics-2021/supply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7.xml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53628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E245B30-729F-7252-EBD1-4CD70916B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2116476"/>
            <a:ext cx="12188825" cy="4735657"/>
          </a:xfrm>
          <a:prstGeom prst="rect">
            <a:avLst/>
          </a:prstGeom>
        </p:spPr>
      </p:pic>
      <p:pic>
        <p:nvPicPr>
          <p:cNvPr id="12" name="Picture 2" descr="upload.wikimedia.org/wikipedia/commons/a/aa/Sus...">
            <a:extLst>
              <a:ext uri="{FF2B5EF4-FFF2-40B4-BE49-F238E27FC236}">
                <a16:creationId xmlns:a16="http://schemas.microsoft.com/office/drawing/2014/main" id="{9F2EC16C-5546-DD9C-6FC8-BEB57A9D5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30408" r="10889" b="7741"/>
          <a:stretch/>
        </p:blipFill>
        <p:spPr bwMode="auto">
          <a:xfrm>
            <a:off x="10571355" y="467232"/>
            <a:ext cx="1518697" cy="11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BCD20-C0DE-4294-6169-23F72A948B1B}"/>
              </a:ext>
            </a:extLst>
          </p:cNvPr>
          <p:cNvSpPr txBox="1"/>
          <p:nvPr/>
        </p:nvSpPr>
        <p:spPr>
          <a:xfrm>
            <a:off x="10030408" y="2138577"/>
            <a:ext cx="20596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– JARVIS</a:t>
            </a:r>
            <a:endParaRPr lang="en-CA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8224CC-1436-D6E9-983C-03BD74E9B3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54737" cy="15194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 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UN Sustainable Development Goal 7 </a:t>
            </a:r>
            <a:b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</a:br>
            <a:r>
              <a:rPr lang="en-US" sz="19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Access to Clean Energy</a:t>
            </a:r>
            <a:br>
              <a:rPr lang="en-US" dirty="0"/>
            </a:b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0D2CF8-2858-4381-B902-7B70A7F3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E320-6E99-C59C-36C3-C62BE7C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C27158-5089-8B44-2E42-881F161D8BAF}"/>
              </a:ext>
            </a:extLst>
          </p:cNvPr>
          <p:cNvSpPr txBox="1">
            <a:spLocks/>
          </p:cNvSpPr>
          <p:nvPr/>
        </p:nvSpPr>
        <p:spPr>
          <a:xfrm>
            <a:off x="140203" y="187173"/>
            <a:ext cx="13096826" cy="115177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Renewable Electricity Distribution across Provinces</a:t>
            </a:r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0A0DDE7-412F-3B36-5F0C-E2D5AFEA0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346" t="-13" r="346" b="3690"/>
          <a:stretch/>
        </p:blipFill>
        <p:spPr>
          <a:xfrm>
            <a:off x="1605778" y="1422087"/>
            <a:ext cx="9689613" cy="5401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F6931-E328-6EAF-3D4A-A7593F1784EE}"/>
              </a:ext>
            </a:extLst>
          </p:cNvPr>
          <p:cNvSpPr txBox="1"/>
          <p:nvPr/>
        </p:nvSpPr>
        <p:spPr>
          <a:xfrm>
            <a:off x="140203" y="804746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Northern Territories </a:t>
            </a:r>
            <a:r>
              <a:rPr lang="en-US" dirty="0"/>
              <a:t>rely </a:t>
            </a:r>
            <a:r>
              <a:rPr lang="en-US" b="1" dirty="0">
                <a:solidFill>
                  <a:srgbClr val="FF0000"/>
                </a:solidFill>
              </a:rPr>
              <a:t>primarily</a:t>
            </a:r>
            <a:r>
              <a:rPr lang="en-US" dirty="0"/>
              <a:t> on </a:t>
            </a:r>
            <a:r>
              <a:rPr lang="en-US" b="1" dirty="0">
                <a:solidFill>
                  <a:srgbClr val="FF9900"/>
                </a:solidFill>
              </a:rPr>
              <a:t>non-renewable resources.</a:t>
            </a:r>
            <a:r>
              <a:rPr lang="en-US" dirty="0"/>
              <a:t> They should urgently shift </a:t>
            </a:r>
            <a:r>
              <a:rPr lang="en-US" b="1" dirty="0"/>
              <a:t>their focus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 resources</a:t>
            </a:r>
            <a:r>
              <a:rPr lang="en-US" dirty="0"/>
              <a:t>.</a:t>
            </a: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5074C-9758-6690-06D3-938BD3AC2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76E561A-D1D6-D672-703B-1FF547B84D78}"/>
              </a:ext>
            </a:extLst>
          </p:cNvPr>
          <p:cNvSpPr txBox="1">
            <a:spLocks/>
          </p:cNvSpPr>
          <p:nvPr/>
        </p:nvSpPr>
        <p:spPr>
          <a:xfrm>
            <a:off x="31341" y="6438806"/>
            <a:ext cx="1982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/>
              <a:t>Government of Canada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5B922D-5ACF-0FFF-346C-59304F1E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6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 descr="Dollar outline">
            <a:extLst>
              <a:ext uri="{FF2B5EF4-FFF2-40B4-BE49-F238E27FC236}">
                <a16:creationId xmlns:a16="http://schemas.microsoft.com/office/drawing/2014/main" id="{9D64C59A-646F-1ACB-4F9F-731E77FAB6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761" y="3022884"/>
            <a:ext cx="1903662" cy="18146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C160ED-504E-5B57-EFC6-2FC0D7CA1919}"/>
              </a:ext>
            </a:extLst>
          </p:cNvPr>
          <p:cNvCxnSpPr>
            <a:cxnSpLocks/>
          </p:cNvCxnSpPr>
          <p:nvPr/>
        </p:nvCxnSpPr>
        <p:spPr>
          <a:xfrm>
            <a:off x="598704" y="4817515"/>
            <a:ext cx="4430219" cy="30520"/>
          </a:xfrm>
          <a:prstGeom prst="line">
            <a:avLst/>
          </a:prstGeom>
          <a:ln w="28575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4B1C5-BC06-A65B-00A4-EEA1DA2AF017}"/>
              </a:ext>
            </a:extLst>
          </p:cNvPr>
          <p:cNvSpPr>
            <a:spLocks/>
          </p:cNvSpPr>
          <p:nvPr/>
        </p:nvSpPr>
        <p:spPr>
          <a:xfrm>
            <a:off x="863077" y="3394026"/>
            <a:ext cx="655140" cy="1423658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4302F-00EB-F0F1-8F30-4AE2E522223A}"/>
              </a:ext>
            </a:extLst>
          </p:cNvPr>
          <p:cNvSpPr>
            <a:spLocks/>
          </p:cNvSpPr>
          <p:nvPr/>
        </p:nvSpPr>
        <p:spPr>
          <a:xfrm>
            <a:off x="1889443" y="3894336"/>
            <a:ext cx="655140" cy="9256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254F9-66D3-7EFF-8F65-8360B083F4FF}"/>
              </a:ext>
            </a:extLst>
          </p:cNvPr>
          <p:cNvSpPr>
            <a:spLocks/>
          </p:cNvSpPr>
          <p:nvPr/>
        </p:nvSpPr>
        <p:spPr>
          <a:xfrm>
            <a:off x="2915810" y="4169269"/>
            <a:ext cx="655140" cy="6519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AAE4E-49AC-FFD5-EABD-DE3248B5F020}"/>
              </a:ext>
            </a:extLst>
          </p:cNvPr>
          <p:cNvSpPr>
            <a:spLocks/>
          </p:cNvSpPr>
          <p:nvPr/>
        </p:nvSpPr>
        <p:spPr>
          <a:xfrm>
            <a:off x="3942177" y="4069771"/>
            <a:ext cx="655140" cy="758895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3874CB-6E1F-D293-DE91-EAD440DE0514}"/>
              </a:ext>
            </a:extLst>
          </p:cNvPr>
          <p:cNvSpPr txBox="1">
            <a:spLocks/>
          </p:cNvSpPr>
          <p:nvPr/>
        </p:nvSpPr>
        <p:spPr>
          <a:xfrm>
            <a:off x="746551" y="310590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$175.76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67296-66F0-B147-CDD3-74D51D1C4126}"/>
              </a:ext>
            </a:extLst>
          </p:cNvPr>
          <p:cNvSpPr txBox="1">
            <a:spLocks/>
          </p:cNvSpPr>
          <p:nvPr/>
        </p:nvSpPr>
        <p:spPr>
          <a:xfrm>
            <a:off x="1772917" y="3601948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$81.09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2989E-9946-24F2-0BC9-AFB9C7B29546}"/>
              </a:ext>
            </a:extLst>
          </p:cNvPr>
          <p:cNvSpPr txBox="1">
            <a:spLocks/>
          </p:cNvSpPr>
          <p:nvPr/>
        </p:nvSpPr>
        <p:spPr>
          <a:xfrm>
            <a:off x="2799284" y="3876879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$51.70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2E34A-9C36-0A4C-F78A-0DA9EBA0E18A}"/>
              </a:ext>
            </a:extLst>
          </p:cNvPr>
          <p:cNvSpPr txBox="1">
            <a:spLocks/>
          </p:cNvSpPr>
          <p:nvPr/>
        </p:nvSpPr>
        <p:spPr>
          <a:xfrm>
            <a:off x="3825651" y="3766235"/>
            <a:ext cx="857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$69.11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406C3-0390-4328-B952-96D5C1D9649B}"/>
              </a:ext>
            </a:extLst>
          </p:cNvPr>
          <p:cNvSpPr txBox="1">
            <a:spLocks/>
          </p:cNvSpPr>
          <p:nvPr/>
        </p:nvSpPr>
        <p:spPr>
          <a:xfrm>
            <a:off x="847632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C3D01-35BE-454B-9CFD-8C6930BE8DF3}"/>
              </a:ext>
            </a:extLst>
          </p:cNvPr>
          <p:cNvSpPr txBox="1">
            <a:spLocks/>
          </p:cNvSpPr>
          <p:nvPr/>
        </p:nvSpPr>
        <p:spPr>
          <a:xfrm>
            <a:off x="187502" y="2016980"/>
            <a:ext cx="4995238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Natural Resources Canada (</a:t>
            </a:r>
            <a:r>
              <a:rPr lang="en-US" dirty="0" err="1"/>
              <a:t>NRCan</a:t>
            </a:r>
            <a:r>
              <a:rPr lang="en-US" dirty="0"/>
              <a:t>) Funding to Energy Innovation Projects For Renewable Resources (in Millions)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2BBFB-487F-2DE6-27F1-DF381039AEFC}"/>
              </a:ext>
            </a:extLst>
          </p:cNvPr>
          <p:cNvSpPr txBox="1">
            <a:spLocks/>
          </p:cNvSpPr>
          <p:nvPr/>
        </p:nvSpPr>
        <p:spPr>
          <a:xfrm>
            <a:off x="1975080" y="4968323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67C35-63B9-D10A-E17B-8EFA3C8AC3CF}"/>
              </a:ext>
            </a:extLst>
          </p:cNvPr>
          <p:cNvSpPr txBox="1">
            <a:spLocks/>
          </p:cNvSpPr>
          <p:nvPr/>
        </p:nvSpPr>
        <p:spPr>
          <a:xfrm>
            <a:off x="2980999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C0657-A443-70AB-4F1D-E38861FAB0DA}"/>
              </a:ext>
            </a:extLst>
          </p:cNvPr>
          <p:cNvSpPr txBox="1">
            <a:spLocks/>
          </p:cNvSpPr>
          <p:nvPr/>
        </p:nvSpPr>
        <p:spPr>
          <a:xfrm>
            <a:off x="3994927" y="4967952"/>
            <a:ext cx="65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2022</a:t>
            </a:r>
            <a:endParaRPr lang="en-IN" sz="1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7B46B2-7608-9945-3476-D39D9FF749BC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9537198" cy="107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Actions &amp;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Incentives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9" name="Picture 4" descr="Environment Friendly Home Eco Green House Logo Vector Icon Design Stock  Vector - Illustration of energetic, cottage: 158039692">
            <a:extLst>
              <a:ext uri="{FF2B5EF4-FFF2-40B4-BE49-F238E27FC236}">
                <a16:creationId xmlns:a16="http://schemas.microsoft.com/office/drawing/2014/main" id="{4E093198-6C30-7C37-C5CA-A75E0F7F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18359" r="16482" b="15652"/>
          <a:stretch/>
        </p:blipFill>
        <p:spPr bwMode="auto">
          <a:xfrm>
            <a:off x="6096000" y="974569"/>
            <a:ext cx="1584000" cy="15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33A6FF-2721-77BD-A5BA-DCED47E8B17B}"/>
              </a:ext>
            </a:extLst>
          </p:cNvPr>
          <p:cNvSpPr txBox="1"/>
          <p:nvPr/>
        </p:nvSpPr>
        <p:spPr>
          <a:xfrm>
            <a:off x="7965898" y="114212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Phase-out of conventional coal-fired electricity by 2030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Green and Inclusive Community Buildings Program</a:t>
            </a:r>
          </a:p>
        </p:txBody>
      </p:sp>
      <p:pic>
        <p:nvPicPr>
          <p:cNvPr id="25" name="Picture 8" descr="8 Simple Ways to Save Energy in Your Home « Green Energy Times">
            <a:extLst>
              <a:ext uri="{FF2B5EF4-FFF2-40B4-BE49-F238E27FC236}">
                <a16:creationId xmlns:a16="http://schemas.microsoft.com/office/drawing/2014/main" id="{D0C5E64D-B388-8AE0-B797-CFE100FF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43174"/>
            <a:ext cx="1728000" cy="11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72EEDC-7829-EEA9-25AD-F1A39885D6C0}"/>
              </a:ext>
            </a:extLst>
          </p:cNvPr>
          <p:cNvSpPr txBox="1"/>
          <p:nvPr/>
        </p:nvSpPr>
        <p:spPr>
          <a:xfrm>
            <a:off x="7965898" y="325516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$2.6B to help homeowners make energy efficient retrofits through grants, energy assessments and low-cost loans</a:t>
            </a:r>
          </a:p>
        </p:txBody>
      </p:sp>
      <p:pic>
        <p:nvPicPr>
          <p:cNvPr id="27" name="Picture 6" descr="Sprout Icon Investment Icon Growth Icon, PNG, 1200x1200px, Sprout Icon,  Green, Growth Icon, Investment Icon, Logo">
            <a:extLst>
              <a:ext uri="{FF2B5EF4-FFF2-40B4-BE49-F238E27FC236}">
                <a16:creationId xmlns:a16="http://schemas.microsoft.com/office/drawing/2014/main" id="{18246413-5DD6-1F63-4C1C-B7F509D7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071304"/>
            <a:ext cx="158400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7B38E1-617C-AD37-EB3F-6815AA1E328A}"/>
              </a:ext>
            </a:extLst>
          </p:cNvPr>
          <p:cNvSpPr txBox="1"/>
          <p:nvPr/>
        </p:nvSpPr>
        <p:spPr>
          <a:xfrm>
            <a:off x="7965898" y="519830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$2B in energy efficiency retrofits for large-scale buildings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$1.5B for Clean Fuel Funds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379AD-2A19-7DC7-1C02-3CA47A6E5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423DD21-EB3A-82F7-7947-FF382614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409D96A-75D6-86DA-240D-4E6133C1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79556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BB7FEF-F215-C9B4-172D-3EE846136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2" y="1499850"/>
            <a:ext cx="3731516" cy="272089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E9A3A1A-82B2-552F-E704-2765B10F9127}"/>
              </a:ext>
            </a:extLst>
          </p:cNvPr>
          <p:cNvSpPr/>
          <p:nvPr/>
        </p:nvSpPr>
        <p:spPr>
          <a:xfrm>
            <a:off x="3025119" y="2365623"/>
            <a:ext cx="880947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EDE67C-FFD8-9C4D-4187-2BFF61A31AC3}"/>
              </a:ext>
            </a:extLst>
          </p:cNvPr>
          <p:cNvSpPr txBox="1">
            <a:spLocks/>
          </p:cNvSpPr>
          <p:nvPr/>
        </p:nvSpPr>
        <p:spPr>
          <a:xfrm>
            <a:off x="9356207" y="1453927"/>
            <a:ext cx="2524349" cy="2456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400" dirty="0"/>
              <a:t>Investments in clean energy production: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Utilize subsidies for EV vehicles &amp; EV charging stations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Access grants up to $5K and low-cost loans up to $40K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DB1B9-C83A-30C1-3BBC-7AAFDBC7728D}"/>
              </a:ext>
            </a:extLst>
          </p:cNvPr>
          <p:cNvSpPr txBox="1"/>
          <p:nvPr/>
        </p:nvSpPr>
        <p:spPr>
          <a:xfrm>
            <a:off x="3733801" y="5397521"/>
            <a:ext cx="5584370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75000"/>
            </a:pPr>
            <a:r>
              <a:rPr lang="en-US" sz="2000" dirty="0"/>
              <a:t>Other measures: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Green vehicles on campus for transportation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Use efficient hot water supply instead of traditional sources</a:t>
            </a:r>
          </a:p>
          <a:p>
            <a:endParaRPr lang="en-US" sz="9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2CC613-99A6-4394-4787-9F1972041DAF}"/>
              </a:ext>
            </a:extLst>
          </p:cNvPr>
          <p:cNvSpPr txBox="1">
            <a:spLocks/>
          </p:cNvSpPr>
          <p:nvPr/>
        </p:nvSpPr>
        <p:spPr>
          <a:xfrm>
            <a:off x="248686" y="1499849"/>
            <a:ext cx="2587107" cy="269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75000"/>
              <a:buNone/>
            </a:pPr>
            <a:r>
              <a:rPr lang="en-US" sz="2000" dirty="0"/>
              <a:t>Energy efficient buildings: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Air sealing, home insulation upgrades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Solar panel installations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Motion sensors for lights/water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E776359-F5C0-7F4B-ADCA-15B1D5BA07B1}"/>
              </a:ext>
            </a:extLst>
          </p:cNvPr>
          <p:cNvSpPr/>
          <p:nvPr/>
        </p:nvSpPr>
        <p:spPr>
          <a:xfrm flipH="1">
            <a:off x="8159073" y="236562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1024DC81-2D5F-8E97-BBE6-D46F93ED4CD2}"/>
              </a:ext>
            </a:extLst>
          </p:cNvPr>
          <p:cNvSpPr/>
          <p:nvPr/>
        </p:nvSpPr>
        <p:spPr>
          <a:xfrm rot="5400000" flipH="1">
            <a:off x="5644855" y="4518273"/>
            <a:ext cx="902289" cy="657922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B46C59-2453-1EF7-1B3B-DF4DFF17CE2E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How do We Contribute </a:t>
            </a:r>
            <a:r>
              <a:rPr lang="en-US" sz="6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???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C2C53-2C17-1E40-4B70-61D93731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A844-BA61-213A-1D88-1FD35DC5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A9480-015D-4C2B-A57F-1F892587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4585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0CF7-B4BE-CF49-6904-554E8FD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Thank you for your attention!</a:t>
            </a: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b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</a:br>
            <a:r>
              <a:rPr lang="en-US" sz="5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Question Mark with solid fill">
            <a:extLst>
              <a:ext uri="{FF2B5EF4-FFF2-40B4-BE49-F238E27FC236}">
                <a16:creationId xmlns:a16="http://schemas.microsoft.com/office/drawing/2014/main" id="{313239FC-7F96-4C9E-FD0D-246EEF170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929" y="3429000"/>
            <a:ext cx="1395413" cy="1395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3D8EF9-B682-5F8F-EAC8-45213C15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A05F-FD26-E0D4-6F08-9327746F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86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9B9FA0A-B14A-23D9-4F03-70B6309A9A98}"/>
              </a:ext>
            </a:extLst>
          </p:cNvPr>
          <p:cNvSpPr txBox="1"/>
          <p:nvPr/>
        </p:nvSpPr>
        <p:spPr>
          <a:xfrm>
            <a:off x="1066800" y="1371601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https://www.visualcapitalist.com/electricity-from-renewable-energy-sources-is-now-cheaper-than-ever/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https://www.cer-rec.gc.ca/en/data-analysis/energy-markets/market-snapshots/2022/market-snapshot-why-canada-is-one-of-the-worlds-largest-electricity-consumers.html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https://yearbook.enerdata.net/electricity/share-electricity-final-consumption.html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https://www.iea.org/reports/key-world-energy-statistics-2021/supply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https://sdgcif-data-canada-oddcic-donnee.github.io/7/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https://open.canada.ca/data/en/dataset/5a6abd9d-d343-41ef-a525-7a1efb686300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85DD-39BE-6C83-72F5-731468E925BA}"/>
              </a:ext>
            </a:extLst>
          </p:cNvPr>
          <p:cNvSpPr txBox="1">
            <a:spLocks/>
          </p:cNvSpPr>
          <p:nvPr/>
        </p:nvSpPr>
        <p:spPr>
          <a:xfrm>
            <a:off x="140202" y="97448"/>
            <a:ext cx="10832598" cy="10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Sources</a:t>
            </a:r>
            <a:endParaRPr lang="en-US" sz="6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E7A5F-177D-BB3F-2294-A60F4D6CE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208C-A583-2EC2-9B1C-5E4995EA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8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462F39-44B3-6581-2376-9E69D0F70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9349486" cy="83884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Agenda: Presentation Highlights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8F5F-F8BA-F77A-8CAF-0EA8C4AD78AC}"/>
              </a:ext>
            </a:extLst>
          </p:cNvPr>
          <p:cNvSpPr txBox="1">
            <a:spLocks/>
          </p:cNvSpPr>
          <p:nvPr/>
        </p:nvSpPr>
        <p:spPr>
          <a:xfrm>
            <a:off x="1103971" y="1561393"/>
            <a:ext cx="4192087" cy="218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Current electricity generation scenario</a:t>
            </a:r>
          </a:p>
          <a:p>
            <a:pPr marL="0" indent="0">
              <a:buSzPct val="80000"/>
              <a:buFont typeface="Arial" panose="020B0604020202020204" pitchFamily="34" charset="0"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SzPct val="800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Canada’s performance</a:t>
            </a:r>
            <a:endParaRPr lang="en-US" sz="2400" dirty="0"/>
          </a:p>
        </p:txBody>
      </p:sp>
      <p:pic>
        <p:nvPicPr>
          <p:cNvPr id="7" name="Picture 6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C08676D9-E233-B71C-84BD-E38E6EF8B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pic>
        <p:nvPicPr>
          <p:cNvPr id="8" name="Picture 7" descr="A picture containing text, tree, weapon, outdoor&#10;&#10;Description automatically generated">
            <a:extLst>
              <a:ext uri="{FF2B5EF4-FFF2-40B4-BE49-F238E27FC236}">
                <a16:creationId xmlns:a16="http://schemas.microsoft.com/office/drawing/2014/main" id="{4F48649E-CE3C-5467-1338-635515F4C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43" y="1687731"/>
            <a:ext cx="6484311" cy="4328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EE35B-1EC2-174B-26AC-E02B497A934C}"/>
              </a:ext>
            </a:extLst>
          </p:cNvPr>
          <p:cNvSpPr txBox="1"/>
          <p:nvPr/>
        </p:nvSpPr>
        <p:spPr>
          <a:xfrm>
            <a:off x="1068299" y="4784787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Next steps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94B91-4945-4D2D-29E6-B5C3D9246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4DAC9-3AD9-BD68-2F87-6AE48FE17104}"/>
              </a:ext>
            </a:extLst>
          </p:cNvPr>
          <p:cNvSpPr txBox="1"/>
          <p:nvPr/>
        </p:nvSpPr>
        <p:spPr>
          <a:xfrm>
            <a:off x="1068299" y="3851870"/>
            <a:ext cx="3278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sz="2400" b="1" dirty="0">
                <a:solidFill>
                  <a:schemeClr val="accent6"/>
                </a:solidFill>
              </a:rPr>
              <a:t>Findings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2FC55-4EE0-2ADA-BAF1-49FB002C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4C7-2B0B-4563-0DDE-4111EC6B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7136877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Energy: Global Consumption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07CA1A-2538-7F4A-AD0F-C4A33F63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3" y="4621639"/>
            <a:ext cx="1194327" cy="858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F8051-5909-5775-A849-DE9F0660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533" y="2504412"/>
            <a:ext cx="1323582" cy="954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88F9C-D154-F40D-9D21-F602C453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71" y="2603833"/>
            <a:ext cx="924992" cy="855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4DAF36-B051-F353-1F0C-D81CA569C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87" y="2467665"/>
            <a:ext cx="991189" cy="915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547" y="4502552"/>
            <a:ext cx="1128188" cy="11538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D32F0D-BAB8-6BC6-453E-D974A4233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60" y="2017916"/>
            <a:ext cx="1711099" cy="1332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21D84A-0F67-EB1C-4601-CEC9BD1B3E11}"/>
              </a:ext>
            </a:extLst>
          </p:cNvPr>
          <p:cNvSpPr txBox="1"/>
          <p:nvPr/>
        </p:nvSpPr>
        <p:spPr>
          <a:xfrm>
            <a:off x="512220" y="3223301"/>
            <a:ext cx="18850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</a:rPr>
              <a:t>  </a:t>
            </a:r>
            <a:r>
              <a:rPr lang="en-US" sz="2400" b="1" dirty="0">
                <a:solidFill>
                  <a:srgbClr val="C00000"/>
                </a:solidFill>
                <a:effectLst/>
              </a:rPr>
              <a:t>624 EJ              </a:t>
            </a:r>
            <a:r>
              <a:rPr lang="en-US" sz="1400" b="1" dirty="0">
                <a:effectLst/>
              </a:rPr>
              <a:t>Total Primary  Energy Consumption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8E79ED-87F9-A8B2-4313-4D5BC8779F8C}"/>
              </a:ext>
            </a:extLst>
          </p:cNvPr>
          <p:cNvSpPr txBox="1"/>
          <p:nvPr/>
        </p:nvSpPr>
        <p:spPr>
          <a:xfrm>
            <a:off x="3457254" y="3444593"/>
            <a:ext cx="77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Coal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C29E5-DA3F-5F89-0D32-87A63F9FDED1}"/>
              </a:ext>
            </a:extLst>
          </p:cNvPr>
          <p:cNvSpPr txBox="1"/>
          <p:nvPr/>
        </p:nvSpPr>
        <p:spPr>
          <a:xfrm>
            <a:off x="4665866" y="3466070"/>
            <a:ext cx="952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Petrol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51141B-410B-6AF8-F54C-467C07DD1C5D}"/>
              </a:ext>
            </a:extLst>
          </p:cNvPr>
          <p:cNvSpPr txBox="1"/>
          <p:nvPr/>
        </p:nvSpPr>
        <p:spPr>
          <a:xfrm>
            <a:off x="5861703" y="3450242"/>
            <a:ext cx="1356474" cy="31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Natural Gas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1C5BD4-86FB-48D3-6BA9-8BAD76B1E5DA}"/>
              </a:ext>
            </a:extLst>
          </p:cNvPr>
          <p:cNvSpPr txBox="1"/>
          <p:nvPr/>
        </p:nvSpPr>
        <p:spPr>
          <a:xfrm>
            <a:off x="3240239" y="2172836"/>
            <a:ext cx="4978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Non-Renewables</a:t>
            </a:r>
            <a:r>
              <a:rPr lang="en-US" sz="1600" dirty="0"/>
              <a:t> account for </a:t>
            </a:r>
            <a:r>
              <a:rPr lang="en-US" sz="1600" b="1" dirty="0">
                <a:solidFill>
                  <a:srgbClr val="FF0000"/>
                </a:solidFill>
              </a:rPr>
              <a:t>84% </a:t>
            </a:r>
            <a:r>
              <a:rPr lang="en-US" sz="1600" dirty="0"/>
              <a:t>of energy consumption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0FCB9B-8C83-E93D-460D-1FFCEEDC6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149" y="4558088"/>
            <a:ext cx="1074714" cy="107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24D51-C48D-85C5-2C8D-C06143018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7146" y="2701231"/>
            <a:ext cx="468032" cy="468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0E3813-4399-A923-B104-539EE31CB0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445" y="2900325"/>
            <a:ext cx="436110" cy="4361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5DC039-ABB3-ECD1-FE49-556EA1039D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280" y="2966846"/>
            <a:ext cx="838200" cy="838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C7FBC-1AE3-E9E6-C97D-AD1A8A6B79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2947" y="2621547"/>
            <a:ext cx="701431" cy="701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6CA44E-EEA3-7E36-2339-22A7BBCF989C}"/>
              </a:ext>
            </a:extLst>
          </p:cNvPr>
          <p:cNvSpPr txBox="1"/>
          <p:nvPr/>
        </p:nvSpPr>
        <p:spPr>
          <a:xfrm>
            <a:off x="7250014" y="3441810"/>
            <a:ext cx="82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</a:rPr>
              <a:t>Nuclear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D7CE0F08-3FEF-4F6A-6928-26EB81A2E3F8}"/>
              </a:ext>
            </a:extLst>
          </p:cNvPr>
          <p:cNvSpPr/>
          <p:nvPr/>
        </p:nvSpPr>
        <p:spPr>
          <a:xfrm>
            <a:off x="8950612" y="4037074"/>
            <a:ext cx="3241388" cy="2776321"/>
          </a:xfrm>
          <a:prstGeom prst="irregularSeal1">
            <a:avLst/>
          </a:prstGeom>
          <a:solidFill>
            <a:srgbClr val="FF33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2022 - 6</a:t>
            </a:r>
            <a:r>
              <a:rPr lang="en-US" b="1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warmest year in 143 years, 1.55 F increase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EF1348-7FC2-2C2C-6A31-09B39D41C9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38482">
            <a:off x="1779663" y="4070789"/>
            <a:ext cx="943964" cy="943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403F41-1E0C-2C1C-A9EF-BC44BE162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9923" y="4831390"/>
            <a:ext cx="949560" cy="4836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FCF621-ED4E-AC4C-6AFF-D09486A5C3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4399" y="4858875"/>
            <a:ext cx="776429" cy="5084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8A6426-42EC-9800-DFFE-E1F8F30941D6}"/>
              </a:ext>
            </a:extLst>
          </p:cNvPr>
          <p:cNvSpPr txBox="1"/>
          <p:nvPr/>
        </p:nvSpPr>
        <p:spPr>
          <a:xfrm>
            <a:off x="4431552" y="5240510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It leads to </a:t>
            </a:r>
            <a:r>
              <a:rPr lang="en-US" sz="2000" b="1" dirty="0">
                <a:solidFill>
                  <a:srgbClr val="FF0000"/>
                </a:solidFill>
                <a:effectLst/>
              </a:rPr>
              <a:t>40%</a:t>
            </a:r>
            <a:r>
              <a:rPr lang="en-US" sz="1200" b="1" dirty="0">
                <a:effectLst/>
              </a:rPr>
              <a:t> </a:t>
            </a:r>
            <a:r>
              <a:rPr lang="en-US" sz="1400" b="1" dirty="0">
                <a:effectLst/>
              </a:rPr>
              <a:t>of net GHG emissions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584CB-345B-EBB6-1942-4CED7A04E9E4}"/>
              </a:ext>
            </a:extLst>
          </p:cNvPr>
          <p:cNvSpPr txBox="1"/>
          <p:nvPr/>
        </p:nvSpPr>
        <p:spPr>
          <a:xfrm>
            <a:off x="140202" y="977341"/>
            <a:ext cx="1214844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FF6600"/>
                </a:solidFill>
              </a:rPr>
              <a:t>non-renewables</a:t>
            </a:r>
            <a:r>
              <a:rPr lang="en-US" dirty="0"/>
              <a:t> has led to </a:t>
            </a:r>
            <a:r>
              <a:rPr lang="en-US" b="1" dirty="0"/>
              <a:t>global warming</a:t>
            </a:r>
            <a:r>
              <a:rPr lang="en-US" dirty="0"/>
              <a:t>. </a:t>
            </a:r>
            <a:r>
              <a:rPr lang="en-US" b="1" dirty="0"/>
              <a:t>Earth’s temperature </a:t>
            </a:r>
            <a:r>
              <a:rPr lang="en-US" dirty="0"/>
              <a:t>has </a:t>
            </a:r>
            <a:r>
              <a:rPr lang="en-US" sz="2400" b="1" dirty="0">
                <a:solidFill>
                  <a:srgbClr val="FF0000"/>
                </a:solidFill>
              </a:rPr>
              <a:t>risen</a:t>
            </a:r>
            <a:r>
              <a:rPr lang="en-US" dirty="0"/>
              <a:t> by </a:t>
            </a:r>
            <a:r>
              <a:rPr lang="en-US" sz="2400" b="1" dirty="0">
                <a:solidFill>
                  <a:srgbClr val="FF0000"/>
                </a:solidFill>
              </a:rPr>
              <a:t>1.1</a:t>
            </a:r>
            <a:r>
              <a:rPr lang="en-IN" sz="2400" b="1" dirty="0">
                <a:solidFill>
                  <a:srgbClr val="FF0000"/>
                </a:solidFill>
              </a:rPr>
              <a:t>°C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dirty="0"/>
              <a:t>in the last 100 years, </a:t>
            </a:r>
            <a:r>
              <a:rPr lang="en-US" sz="2400" b="1" dirty="0">
                <a:solidFill>
                  <a:srgbClr val="FF0000"/>
                </a:solidFill>
              </a:rPr>
              <a:t>2/3rd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of </a:t>
            </a:r>
            <a:r>
              <a:rPr lang="en-US" b="1" dirty="0"/>
              <a:t>increase</a:t>
            </a:r>
            <a:r>
              <a:rPr lang="en-US" dirty="0"/>
              <a:t> is since 1975. </a:t>
            </a:r>
            <a:r>
              <a:rPr lang="en-IN" dirty="0"/>
              <a:t>	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A39AD-229F-1D7C-3D93-6CED46FDFF32}"/>
              </a:ext>
            </a:extLst>
          </p:cNvPr>
          <p:cNvSpPr txBox="1"/>
          <p:nvPr/>
        </p:nvSpPr>
        <p:spPr>
          <a:xfrm>
            <a:off x="5836505" y="5574496"/>
            <a:ext cx="174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36639 Mt CO</a:t>
            </a:r>
            <a:r>
              <a:rPr lang="en-US" sz="1200" b="1" dirty="0"/>
              <a:t>2</a:t>
            </a:r>
            <a:r>
              <a:rPr lang="en-US" sz="1600" b="1" dirty="0"/>
              <a:t> emission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B8682-A179-0A2A-F948-F0D433231EB1}"/>
              </a:ext>
            </a:extLst>
          </p:cNvPr>
          <p:cNvSpPr txBox="1"/>
          <p:nvPr/>
        </p:nvSpPr>
        <p:spPr>
          <a:xfrm>
            <a:off x="2893042" y="5574496"/>
            <a:ext cx="148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28334 </a:t>
            </a:r>
            <a:r>
              <a:rPr lang="en-US" sz="1600" b="1" dirty="0" err="1"/>
              <a:t>TWh</a:t>
            </a:r>
            <a:r>
              <a:rPr lang="en-US" sz="1600" b="1" dirty="0"/>
              <a:t> Total electricity produced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8FC28D-C6D2-EB33-59C3-CADDED9D9FCE}"/>
              </a:ext>
            </a:extLst>
          </p:cNvPr>
          <p:cNvSpPr/>
          <p:nvPr/>
        </p:nvSpPr>
        <p:spPr>
          <a:xfrm>
            <a:off x="2941147" y="2165223"/>
            <a:ext cx="5361266" cy="17978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6328E5F9-11EA-B678-7F0A-52E645569D83}"/>
              </a:ext>
            </a:extLst>
          </p:cNvPr>
          <p:cNvSpPr/>
          <p:nvPr/>
        </p:nvSpPr>
        <p:spPr>
          <a:xfrm>
            <a:off x="8951762" y="2217982"/>
            <a:ext cx="2846829" cy="1690512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F8589-1A87-CB48-A5AC-CA112C2DDCEA}"/>
              </a:ext>
            </a:extLst>
          </p:cNvPr>
          <p:cNvSpPr txBox="1"/>
          <p:nvPr/>
        </p:nvSpPr>
        <p:spPr>
          <a:xfrm>
            <a:off x="8951762" y="2191935"/>
            <a:ext cx="284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Renewables</a:t>
            </a:r>
            <a:r>
              <a:rPr lang="en-US" sz="1600" dirty="0"/>
              <a:t> are only </a:t>
            </a:r>
            <a:r>
              <a:rPr lang="en-US" sz="2000" b="1" dirty="0">
                <a:solidFill>
                  <a:schemeClr val="accent6"/>
                </a:solidFill>
              </a:rPr>
              <a:t>16% </a:t>
            </a:r>
            <a:r>
              <a:rPr lang="en-US" sz="1600" dirty="0"/>
              <a:t>of energy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DB625-6537-3F90-6EE8-5CFE091C91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707273-3172-F337-D364-3E0F77F1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3FB0F-F68C-5DEE-F40C-B9420C80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405493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2021 World Energy Data, IEA, WMO, 1 EJ= 277 TWH</a:t>
            </a:r>
          </a:p>
        </p:txBody>
      </p:sp>
    </p:spTree>
    <p:extLst>
      <p:ext uri="{BB962C8B-B14F-4D97-AF65-F5344CB8AC3E}">
        <p14:creationId xmlns:p14="http://schemas.microsoft.com/office/powerpoint/2010/main" val="6631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942A699-1E2D-C0B9-542F-775A2BAE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00" y="1482103"/>
            <a:ext cx="1676400" cy="17145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C96C0F8-DECF-3551-72CC-625615205EBF}"/>
              </a:ext>
            </a:extLst>
          </p:cNvPr>
          <p:cNvSpPr txBox="1"/>
          <p:nvPr/>
        </p:nvSpPr>
        <p:spPr>
          <a:xfrm>
            <a:off x="502140" y="3124233"/>
            <a:ext cx="20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</a:rPr>
              <a:t>    Global Electricity Production 28334 TWH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8C7C8E-1CAB-6E6F-FA67-0E8244CD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160774" flipH="1">
            <a:off x="2867789" y="1781999"/>
            <a:ext cx="829082" cy="829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A05AC5-7B14-41A0-9111-263AE431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13375" flipH="1">
            <a:off x="2871545" y="2738772"/>
            <a:ext cx="810537" cy="8105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C1FD1F8-0BF7-C035-6DA9-8A6C9EFACB78}"/>
              </a:ext>
            </a:extLst>
          </p:cNvPr>
          <p:cNvSpPr txBox="1"/>
          <p:nvPr/>
        </p:nvSpPr>
        <p:spPr>
          <a:xfrm>
            <a:off x="4023459" y="1859738"/>
            <a:ext cx="21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71% Non-Renewable Sources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EA445D-071E-9F25-B9F5-64049F5F5492}"/>
              </a:ext>
            </a:extLst>
          </p:cNvPr>
          <p:cNvSpPr txBox="1"/>
          <p:nvPr/>
        </p:nvSpPr>
        <p:spPr>
          <a:xfrm>
            <a:off x="4159438" y="2858474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29% Renewable  Sources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AEB050-791C-DAF6-A776-F302DABC7B09}"/>
              </a:ext>
            </a:extLst>
          </p:cNvPr>
          <p:cNvGrpSpPr/>
          <p:nvPr/>
        </p:nvGrpSpPr>
        <p:grpSpPr>
          <a:xfrm>
            <a:off x="7601399" y="3527181"/>
            <a:ext cx="4157122" cy="3296213"/>
            <a:chOff x="8050667" y="3311035"/>
            <a:chExt cx="2690670" cy="2690671"/>
          </a:xfrm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E41AB3C6-C7D9-18C0-9336-7BBA00175C63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0800000"/>
                <a:gd name="adj2" fmla="val 162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2B3C2F20-C242-4842-0203-2642763716E6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5400000"/>
                <a:gd name="adj2" fmla="val 108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5534848D-6371-F976-8A7C-EA5B3B5AA165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0"/>
                <a:gd name="adj2" fmla="val 540000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2319ACEF-9FD8-F1EF-C90F-54CF1392EADF}"/>
                </a:ext>
              </a:extLst>
            </p:cNvPr>
            <p:cNvSpPr/>
            <p:nvPr/>
          </p:nvSpPr>
          <p:spPr>
            <a:xfrm>
              <a:off x="8360334" y="3620703"/>
              <a:ext cx="2071335" cy="2071335"/>
            </a:xfrm>
            <a:prstGeom prst="blockArc">
              <a:avLst>
                <a:gd name="adj1" fmla="val 16200000"/>
                <a:gd name="adj2" fmla="val 0"/>
                <a:gd name="adj3" fmla="val 4640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D03CC1-84A0-710F-1009-252B0DB5F9D4}"/>
                </a:ext>
              </a:extLst>
            </p:cNvPr>
            <p:cNvSpPr/>
            <p:nvPr/>
          </p:nvSpPr>
          <p:spPr>
            <a:xfrm>
              <a:off x="8919297" y="4179665"/>
              <a:ext cx="953410" cy="953410"/>
            </a:xfrm>
            <a:custGeom>
              <a:avLst/>
              <a:gdLst>
                <a:gd name="connsiteX0" fmla="*/ 0 w 953410"/>
                <a:gd name="connsiteY0" fmla="*/ 476705 h 953410"/>
                <a:gd name="connsiteX1" fmla="*/ 476705 w 953410"/>
                <a:gd name="connsiteY1" fmla="*/ 0 h 953410"/>
                <a:gd name="connsiteX2" fmla="*/ 953410 w 953410"/>
                <a:gd name="connsiteY2" fmla="*/ 476705 h 953410"/>
                <a:gd name="connsiteX3" fmla="*/ 476705 w 953410"/>
                <a:gd name="connsiteY3" fmla="*/ 953410 h 953410"/>
                <a:gd name="connsiteX4" fmla="*/ 0 w 953410"/>
                <a:gd name="connsiteY4" fmla="*/ 476705 h 95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410" h="953410">
                  <a:moveTo>
                    <a:pt x="0" y="476705"/>
                  </a:moveTo>
                  <a:cubicBezTo>
                    <a:pt x="0" y="213428"/>
                    <a:pt x="213428" y="0"/>
                    <a:pt x="476705" y="0"/>
                  </a:cubicBezTo>
                  <a:cubicBezTo>
                    <a:pt x="739982" y="0"/>
                    <a:pt x="953410" y="213428"/>
                    <a:pt x="953410" y="476705"/>
                  </a:cubicBezTo>
                  <a:cubicBezTo>
                    <a:pt x="953410" y="739982"/>
                    <a:pt x="739982" y="953410"/>
                    <a:pt x="476705" y="953410"/>
                  </a:cubicBezTo>
                  <a:cubicBezTo>
                    <a:pt x="213428" y="953410"/>
                    <a:pt x="0" y="739982"/>
                    <a:pt x="0" y="476705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64" tIns="154864" rIns="154864" bIns="15486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>
                  <a:latin typeface="Arial Narrow" panose="020B0606020202030204" pitchFamily="34" charset="0"/>
                </a:rPr>
                <a:t> ACCESS TO CLEAN ENERGY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36EF715-A6B0-7C47-483D-90F9457F63C7}"/>
                </a:ext>
              </a:extLst>
            </p:cNvPr>
            <p:cNvSpPr/>
            <p:nvPr/>
          </p:nvSpPr>
          <p:spPr>
            <a:xfrm>
              <a:off x="9062308" y="3311035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AFFORDABLE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3A581FB-459F-DE5E-D039-652A3D18A674}"/>
                </a:ext>
              </a:extLst>
            </p:cNvPr>
            <p:cNvSpPr/>
            <p:nvPr/>
          </p:nvSpPr>
          <p:spPr>
            <a:xfrm>
              <a:off x="10073950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RELIABLE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8DC76DE-D803-3959-3A33-0054208AA175}"/>
                </a:ext>
              </a:extLst>
            </p:cNvPr>
            <p:cNvSpPr/>
            <p:nvPr/>
          </p:nvSpPr>
          <p:spPr>
            <a:xfrm>
              <a:off x="9062308" y="5334319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SUSTAINABLE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71241D8-85BB-9157-98CB-27EE7D3D5F54}"/>
                </a:ext>
              </a:extLst>
            </p:cNvPr>
            <p:cNvSpPr/>
            <p:nvPr/>
          </p:nvSpPr>
          <p:spPr>
            <a:xfrm>
              <a:off x="8050667" y="4322677"/>
              <a:ext cx="667387" cy="667387"/>
            </a:xfrm>
            <a:custGeom>
              <a:avLst/>
              <a:gdLst>
                <a:gd name="connsiteX0" fmla="*/ 0 w 667387"/>
                <a:gd name="connsiteY0" fmla="*/ 333694 h 667387"/>
                <a:gd name="connsiteX1" fmla="*/ 333694 w 667387"/>
                <a:gd name="connsiteY1" fmla="*/ 0 h 667387"/>
                <a:gd name="connsiteX2" fmla="*/ 667388 w 667387"/>
                <a:gd name="connsiteY2" fmla="*/ 333694 h 667387"/>
                <a:gd name="connsiteX3" fmla="*/ 333694 w 667387"/>
                <a:gd name="connsiteY3" fmla="*/ 667388 h 667387"/>
                <a:gd name="connsiteX4" fmla="*/ 0 w 667387"/>
                <a:gd name="connsiteY4" fmla="*/ 333694 h 66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387" h="667387">
                  <a:moveTo>
                    <a:pt x="0" y="333694"/>
                  </a:moveTo>
                  <a:cubicBezTo>
                    <a:pt x="0" y="149400"/>
                    <a:pt x="149400" y="0"/>
                    <a:pt x="333694" y="0"/>
                  </a:cubicBezTo>
                  <a:cubicBezTo>
                    <a:pt x="517988" y="0"/>
                    <a:pt x="667388" y="149400"/>
                    <a:pt x="667388" y="333694"/>
                  </a:cubicBezTo>
                  <a:cubicBezTo>
                    <a:pt x="667388" y="517988"/>
                    <a:pt x="517988" y="667388"/>
                    <a:pt x="333694" y="667388"/>
                  </a:cubicBezTo>
                  <a:cubicBezTo>
                    <a:pt x="149400" y="667388"/>
                    <a:pt x="0" y="517988"/>
                    <a:pt x="0" y="33369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357" tIns="105357" rIns="105357" bIns="105357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b="1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MODERN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8BAE8F-2B3D-921A-3589-B217598E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404" y="1958618"/>
            <a:ext cx="949560" cy="48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3612B-862B-7F76-CEAB-00C8713D6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86595" y="2613845"/>
            <a:ext cx="784731" cy="8671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275F4D-1079-E524-4203-F4CFEDB83FF6}"/>
              </a:ext>
            </a:extLst>
          </p:cNvPr>
          <p:cNvSpPr/>
          <p:nvPr/>
        </p:nvSpPr>
        <p:spPr>
          <a:xfrm>
            <a:off x="7758210" y="1689604"/>
            <a:ext cx="1887594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$ 0.13 per KWH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D1D88-2E1A-2323-4361-B1EF6594BB67}"/>
              </a:ext>
            </a:extLst>
          </p:cNvPr>
          <p:cNvSpPr/>
          <p:nvPr/>
        </p:nvSpPr>
        <p:spPr>
          <a:xfrm>
            <a:off x="7758210" y="2674809"/>
            <a:ext cx="1887594" cy="6463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LCOE Production-        $ 0.05 per KWH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CB295062-B2F5-E29C-7E4D-92A12B310F47}"/>
              </a:ext>
            </a:extLst>
          </p:cNvPr>
          <p:cNvSpPr/>
          <p:nvPr/>
        </p:nvSpPr>
        <p:spPr>
          <a:xfrm>
            <a:off x="9685681" y="740762"/>
            <a:ext cx="2353801" cy="2001100"/>
          </a:xfrm>
          <a:prstGeom prst="irregularSeal1">
            <a:avLst/>
          </a:prstGeom>
          <a:solidFill>
            <a:srgbClr val="FF0000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World’s oil reserves will run out by 2052, natural gas by 2060 and coal by 2090.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416D78-FACD-837F-A691-BD6CA69B7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9" y="4358317"/>
            <a:ext cx="817585" cy="817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EF7BD-9B23-EE8B-B033-AF9BCB8DE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615" y="5165989"/>
            <a:ext cx="840961" cy="81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C85BB-A871-69B5-252A-8F113EE56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29894">
            <a:off x="2007008" y="3760620"/>
            <a:ext cx="738254" cy="7135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D6B7AC-DAC7-2A2F-0E73-4A2E6954BD6C}"/>
              </a:ext>
            </a:extLst>
          </p:cNvPr>
          <p:cNvSpPr/>
          <p:nvPr/>
        </p:nvSpPr>
        <p:spPr>
          <a:xfrm rot="10800000" flipH="1" flipV="1">
            <a:off x="980862" y="5576833"/>
            <a:ext cx="1680201" cy="56250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largest producer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F18CE4-7F9E-3FA6-4CC5-49A057594D45}"/>
              </a:ext>
            </a:extLst>
          </p:cNvPr>
          <p:cNvSpPr/>
          <p:nvPr/>
        </p:nvSpPr>
        <p:spPr>
          <a:xfrm rot="10800000" flipH="1" flipV="1">
            <a:off x="3985224" y="5584079"/>
            <a:ext cx="2455768" cy="55713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largest consumer </a:t>
            </a:r>
          </a:p>
          <a:p>
            <a:pPr algn="ctr"/>
            <a:r>
              <a:rPr lang="en-US" dirty="0"/>
              <a:t>Per Capita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A8FCB4-9314-D7C9-991E-7034080CA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14494" y="5165989"/>
            <a:ext cx="932159" cy="817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EA109B-F9E1-DF2E-DBF1-6E004E44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5525799" y="3342994"/>
            <a:ext cx="1356985" cy="2145575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0CC808D-ABC2-E312-1CB8-F365D5D06C4F}"/>
              </a:ext>
            </a:extLst>
          </p:cNvPr>
          <p:cNvSpPr/>
          <p:nvPr/>
        </p:nvSpPr>
        <p:spPr>
          <a:xfrm>
            <a:off x="8651635" y="4353155"/>
            <a:ext cx="2052000" cy="1620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Sustainable</a:t>
            </a:r>
          </a:p>
          <a:p>
            <a:pPr algn="ctr"/>
            <a:r>
              <a:rPr lang="en-US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Development Goals 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E9E02C-4B10-9515-5389-0F8CA94968E8}"/>
              </a:ext>
            </a:extLst>
          </p:cNvPr>
          <p:cNvSpPr txBox="1">
            <a:spLocks/>
          </p:cNvSpPr>
          <p:nvPr/>
        </p:nvSpPr>
        <p:spPr>
          <a:xfrm>
            <a:off x="140202" y="143629"/>
            <a:ext cx="7136877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Electricity: Global Production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3444-BE02-5DE2-6F93-37A9DCE7F530}"/>
              </a:ext>
            </a:extLst>
          </p:cNvPr>
          <p:cNvSpPr txBox="1"/>
          <p:nvPr/>
        </p:nvSpPr>
        <p:spPr>
          <a:xfrm>
            <a:off x="140202" y="977341"/>
            <a:ext cx="75318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Increased</a:t>
            </a:r>
            <a:r>
              <a:rPr lang="en-US" dirty="0"/>
              <a:t> usage of </a:t>
            </a:r>
            <a:r>
              <a:rPr lang="en-US" b="1" dirty="0">
                <a:solidFill>
                  <a:srgbClr val="00B050"/>
                </a:solidFill>
              </a:rPr>
              <a:t>renewable resources </a:t>
            </a:r>
            <a:r>
              <a:rPr lang="en-US" dirty="0"/>
              <a:t>will lead to </a:t>
            </a:r>
            <a:r>
              <a:rPr lang="en-US" b="1" dirty="0"/>
              <a:t>sustainable development.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F95B-08AB-B20C-D004-8118606F9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B04B4-F5E0-F6E5-BA66-824B25AE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4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89D4D23-FDF6-EBE6-7736-6DB964B5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6588360" cy="365125"/>
          </a:xfrm>
        </p:spPr>
        <p:txBody>
          <a:bodyPr/>
          <a:lstStyle/>
          <a:p>
            <a:pPr algn="l"/>
            <a:r>
              <a:rPr lang="en-US" dirty="0"/>
              <a:t>LCOE- Levelized Cost of Energy; Sources: IEA, 2021 World Energy Data, MAHB, Canada Energy Regulator</a:t>
            </a:r>
          </a:p>
        </p:txBody>
      </p:sp>
    </p:spTree>
    <p:extLst>
      <p:ext uri="{BB962C8B-B14F-4D97-AF65-F5344CB8AC3E}">
        <p14:creationId xmlns:p14="http://schemas.microsoft.com/office/powerpoint/2010/main" val="19253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0432D69C-A7D7-065F-8ECE-3F86F4940AF9}"/>
              </a:ext>
            </a:extLst>
          </p:cNvPr>
          <p:cNvSpPr/>
          <p:nvPr/>
        </p:nvSpPr>
        <p:spPr>
          <a:xfrm>
            <a:off x="7374864" y="3668426"/>
            <a:ext cx="2539579" cy="200874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B7531-B0B7-19C1-7F3F-DBAE1B2CF609}"/>
              </a:ext>
            </a:extLst>
          </p:cNvPr>
          <p:cNvSpPr txBox="1"/>
          <p:nvPr/>
        </p:nvSpPr>
        <p:spPr>
          <a:xfrm>
            <a:off x="1002045" y="590306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2017</a:t>
            </a:r>
            <a:endParaRPr lang="en-IN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B912-87FA-D989-39B1-F73068ADF308}"/>
              </a:ext>
            </a:extLst>
          </p:cNvPr>
          <p:cNvSpPr txBox="1"/>
          <p:nvPr/>
        </p:nvSpPr>
        <p:spPr>
          <a:xfrm>
            <a:off x="2266506" y="5904626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2018</a:t>
            </a:r>
            <a:endParaRPr lang="en-IN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16C14-1182-6ED6-74EF-335F717C5EBB}"/>
              </a:ext>
            </a:extLst>
          </p:cNvPr>
          <p:cNvSpPr txBox="1"/>
          <p:nvPr/>
        </p:nvSpPr>
        <p:spPr>
          <a:xfrm>
            <a:off x="3568791" y="5921334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2019</a:t>
            </a:r>
            <a:endParaRPr lang="en-IN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13C11-8D69-976D-CF2E-463C01D287A0}"/>
              </a:ext>
            </a:extLst>
          </p:cNvPr>
          <p:cNvSpPr txBox="1"/>
          <p:nvPr/>
        </p:nvSpPr>
        <p:spPr>
          <a:xfrm>
            <a:off x="4878996" y="5917607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2020</a:t>
            </a:r>
            <a:endParaRPr lang="en-IN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75992-5FBC-817F-ACF8-F86AE5D83F06}"/>
              </a:ext>
            </a:extLst>
          </p:cNvPr>
          <p:cNvSpPr txBox="1"/>
          <p:nvPr/>
        </p:nvSpPr>
        <p:spPr>
          <a:xfrm>
            <a:off x="6090692" y="5929185"/>
            <a:ext cx="58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2021</a:t>
            </a:r>
            <a:endParaRPr lang="en-IN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BDF5E-5A7C-AB7A-8A3E-5882AD6EFAAB}"/>
              </a:ext>
            </a:extLst>
          </p:cNvPr>
          <p:cNvSpPr txBox="1"/>
          <p:nvPr/>
        </p:nvSpPr>
        <p:spPr>
          <a:xfrm>
            <a:off x="979774" y="5007778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E19D6B64-BE5E-4A8A-A7CE-ED5BF98C7286}" type="VALUE">
              <a:rPr lang="en-US" sz="1200" b="1" smtClean="0"/>
              <a:pPr/>
              <a:t>435.43</a:t>
            </a:fld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D2A496-237B-A542-A358-680864A5F376}"/>
              </a:ext>
            </a:extLst>
          </p:cNvPr>
          <p:cNvSpPr txBox="1"/>
          <p:nvPr/>
        </p:nvSpPr>
        <p:spPr>
          <a:xfrm>
            <a:off x="3520186" y="5007776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421.80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37F68-97F1-A0E2-930E-74C7BD5AB477}"/>
              </a:ext>
            </a:extLst>
          </p:cNvPr>
          <p:cNvSpPr txBox="1"/>
          <p:nvPr/>
        </p:nvSpPr>
        <p:spPr>
          <a:xfrm>
            <a:off x="2244235" y="5007777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428.39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42328F-57E9-2E1C-8336-FC21D4C70D28}"/>
              </a:ext>
            </a:extLst>
          </p:cNvPr>
          <p:cNvSpPr txBox="1"/>
          <p:nvPr/>
        </p:nvSpPr>
        <p:spPr>
          <a:xfrm>
            <a:off x="4834452" y="5007775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429.24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2BF6C-449F-15F4-2177-90A49667329E}"/>
              </a:ext>
            </a:extLst>
          </p:cNvPr>
          <p:cNvSpPr txBox="1"/>
          <p:nvPr/>
        </p:nvSpPr>
        <p:spPr>
          <a:xfrm>
            <a:off x="6063472" y="5007774"/>
            <a:ext cx="629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426.71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2C9B5-3299-8C42-B48A-4D0A46A136B3}"/>
              </a:ext>
            </a:extLst>
          </p:cNvPr>
          <p:cNvSpPr txBox="1"/>
          <p:nvPr/>
        </p:nvSpPr>
        <p:spPr>
          <a:xfrm>
            <a:off x="848033" y="3588803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6239.71</a:t>
            </a:r>
            <a:endParaRPr lang="en-IN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692865-EDAE-74A6-0DBE-439B1CDDCFBC}"/>
              </a:ext>
            </a:extLst>
          </p:cNvPr>
          <p:cNvSpPr txBox="1"/>
          <p:nvPr/>
        </p:nvSpPr>
        <p:spPr>
          <a:xfrm>
            <a:off x="2126301" y="342809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6649.75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9D38B4-825A-6FD2-1A30-D72AABCF9840}"/>
              </a:ext>
            </a:extLst>
          </p:cNvPr>
          <p:cNvSpPr txBox="1"/>
          <p:nvPr/>
        </p:nvSpPr>
        <p:spPr>
          <a:xfrm>
            <a:off x="3419243" y="323145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7010.58</a:t>
            </a:r>
            <a:endParaRPr lang="en-IN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ACBB0D-F0DF-CDCB-61C9-E5822CEAA845}"/>
              </a:ext>
            </a:extLst>
          </p:cNvPr>
          <p:cNvSpPr txBox="1"/>
          <p:nvPr/>
        </p:nvSpPr>
        <p:spPr>
          <a:xfrm>
            <a:off x="4712185" y="3034806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7478.99</a:t>
            </a:r>
            <a:endParaRPr lang="en-IN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76DB3-F189-762B-FEE6-7B7B1C1FC509}"/>
              </a:ext>
            </a:extLst>
          </p:cNvPr>
          <p:cNvSpPr txBox="1"/>
          <p:nvPr/>
        </p:nvSpPr>
        <p:spPr>
          <a:xfrm>
            <a:off x="6005127" y="2838161"/>
            <a:ext cx="692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7885.04</a:t>
            </a:r>
            <a:endParaRPr lang="en-IN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D42E-4D81-ECC7-118A-C99898CDBECE}"/>
              </a:ext>
            </a:extLst>
          </p:cNvPr>
          <p:cNvSpPr txBox="1"/>
          <p:nvPr/>
        </p:nvSpPr>
        <p:spPr>
          <a:xfrm>
            <a:off x="7625656" y="6066539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5B47C-86AA-19C3-A345-E01C747BEDA0}"/>
              </a:ext>
            </a:extLst>
          </p:cNvPr>
          <p:cNvSpPr txBox="1"/>
          <p:nvPr/>
        </p:nvSpPr>
        <p:spPr>
          <a:xfrm>
            <a:off x="7649792" y="639938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 </a:t>
            </a:r>
            <a:endParaRPr lang="en-IN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3D3DD3AD-3FEB-9220-B879-500F700A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31" y="1861866"/>
            <a:ext cx="6166084" cy="36933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Electricity from Renewables 2017-2021 (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TWh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endParaRPr lang="en-IN" sz="20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7BD1C651-B20A-5C15-075B-CA81487A2B56}"/>
              </a:ext>
            </a:extLst>
          </p:cNvPr>
          <p:cNvSpPr/>
          <p:nvPr/>
        </p:nvSpPr>
        <p:spPr>
          <a:xfrm rot="20833456">
            <a:off x="1312153" y="3112745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3" name="Arrow: Curved Down 52">
            <a:extLst>
              <a:ext uri="{FF2B5EF4-FFF2-40B4-BE49-F238E27FC236}">
                <a16:creationId xmlns:a16="http://schemas.microsoft.com/office/drawing/2014/main" id="{7CC16DEB-B592-BBF6-61A4-C11E697E891C}"/>
              </a:ext>
            </a:extLst>
          </p:cNvPr>
          <p:cNvSpPr/>
          <p:nvPr/>
        </p:nvSpPr>
        <p:spPr>
          <a:xfrm rot="20833456">
            <a:off x="2605096" y="2842453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4" name="Arrow: Curved Down 53">
            <a:extLst>
              <a:ext uri="{FF2B5EF4-FFF2-40B4-BE49-F238E27FC236}">
                <a16:creationId xmlns:a16="http://schemas.microsoft.com/office/drawing/2014/main" id="{745870CC-A2F9-11CC-1B9C-DF7D91F4520D}"/>
              </a:ext>
            </a:extLst>
          </p:cNvPr>
          <p:cNvSpPr/>
          <p:nvPr/>
        </p:nvSpPr>
        <p:spPr>
          <a:xfrm rot="20833456">
            <a:off x="3898039" y="2572161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AA8863AF-7F53-1F4B-8B6E-3B4AB55F9BD0}"/>
              </a:ext>
            </a:extLst>
          </p:cNvPr>
          <p:cNvSpPr/>
          <p:nvPr/>
        </p:nvSpPr>
        <p:spPr>
          <a:xfrm rot="20833456">
            <a:off x="5190982" y="2301869"/>
            <a:ext cx="935660" cy="370129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7" name="Graphic 56" descr="Turtle outline">
            <a:extLst>
              <a:ext uri="{FF2B5EF4-FFF2-40B4-BE49-F238E27FC236}">
                <a16:creationId xmlns:a16="http://schemas.microsoft.com/office/drawing/2014/main" id="{6EC084B9-B626-24A6-98AD-EC9A40003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617" y="5034548"/>
            <a:ext cx="914400" cy="914400"/>
          </a:xfrm>
          <a:prstGeom prst="rect">
            <a:avLst/>
          </a:prstGeom>
        </p:spPr>
      </p:pic>
      <p:pic>
        <p:nvPicPr>
          <p:cNvPr id="62" name="Graphic 61" descr="Turtle outline">
            <a:extLst>
              <a:ext uri="{FF2B5EF4-FFF2-40B4-BE49-F238E27FC236}">
                <a16:creationId xmlns:a16="http://schemas.microsoft.com/office/drawing/2014/main" id="{C668A889-46AA-F146-47FE-F5A09A4C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6972" y="6436958"/>
            <a:ext cx="369332" cy="369332"/>
          </a:xfrm>
          <a:prstGeom prst="rect">
            <a:avLst/>
          </a:prstGeom>
        </p:spPr>
      </p:pic>
      <p:pic>
        <p:nvPicPr>
          <p:cNvPr id="67" name="Graphic 66" descr="Rabbit outline">
            <a:extLst>
              <a:ext uri="{FF2B5EF4-FFF2-40B4-BE49-F238E27FC236}">
                <a16:creationId xmlns:a16="http://schemas.microsoft.com/office/drawing/2014/main" id="{29556B6D-70BF-A4AF-F220-511D54CE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475" y="3828139"/>
            <a:ext cx="914400" cy="91440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9E1A93-3D06-92D0-F51E-9040C28C7CF7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1636875" y="3447248"/>
            <a:ext cx="4257368" cy="838091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821249-A94D-281A-FC8E-D499C5B7180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1776017" y="5491748"/>
            <a:ext cx="799736" cy="6618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9B42638D-B7CC-64E9-A72E-A84BF578AADD}"/>
              </a:ext>
            </a:extLst>
          </p:cNvPr>
          <p:cNvSpPr/>
          <p:nvPr/>
        </p:nvSpPr>
        <p:spPr>
          <a:xfrm>
            <a:off x="2457924" y="4072545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DB681CE-7C6E-89E3-A418-E0562A9F6B26}"/>
              </a:ext>
            </a:extLst>
          </p:cNvPr>
          <p:cNvSpPr/>
          <p:nvPr/>
        </p:nvSpPr>
        <p:spPr>
          <a:xfrm>
            <a:off x="3713939" y="3820987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03F319AF-3BD3-0662-C314-4014B9DEC4A1}"/>
              </a:ext>
            </a:extLst>
          </p:cNvPr>
          <p:cNvSpPr/>
          <p:nvPr/>
        </p:nvSpPr>
        <p:spPr>
          <a:xfrm>
            <a:off x="4969954" y="3569429"/>
            <a:ext cx="103239" cy="9354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F028B44-4793-85F7-2288-002FABF5C778}"/>
              </a:ext>
            </a:extLst>
          </p:cNvPr>
          <p:cNvSpPr/>
          <p:nvPr/>
        </p:nvSpPr>
        <p:spPr>
          <a:xfrm>
            <a:off x="2487044" y="5501153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" name="Graphic 80" descr="Rabbit outline">
            <a:extLst>
              <a:ext uri="{FF2B5EF4-FFF2-40B4-BE49-F238E27FC236}">
                <a16:creationId xmlns:a16="http://schemas.microsoft.com/office/drawing/2014/main" id="{7173079C-0C71-E0AE-8E72-0FBA0B46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835" y="5997364"/>
            <a:ext cx="454055" cy="45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5B607A-DCC0-145D-6F75-EF6B198E06ED}"/>
              </a:ext>
            </a:extLst>
          </p:cNvPr>
          <p:cNvSpPr txBox="1"/>
          <p:nvPr/>
        </p:nvSpPr>
        <p:spPr>
          <a:xfrm>
            <a:off x="8190382" y="4176292"/>
            <a:ext cx="1623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Canada’s STAGNANT growth!!</a:t>
            </a:r>
            <a:endParaRPr lang="en-IN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1D8AE8A7-8B0B-2306-3A20-146527E1857F}"/>
              </a:ext>
            </a:extLst>
          </p:cNvPr>
          <p:cNvSpPr/>
          <p:nvPr/>
        </p:nvSpPr>
        <p:spPr>
          <a:xfrm rot="20710799">
            <a:off x="5654462" y="3999873"/>
            <a:ext cx="1922379" cy="63170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ABD25E-D623-DDBD-C538-D7DCB8B84126}"/>
              </a:ext>
            </a:extLst>
          </p:cNvPr>
          <p:cNvCxnSpPr>
            <a:cxnSpLocks/>
          </p:cNvCxnSpPr>
          <p:nvPr/>
        </p:nvCxnSpPr>
        <p:spPr>
          <a:xfrm>
            <a:off x="2579146" y="5554516"/>
            <a:ext cx="1234463" cy="76957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5BF1A0-FBD6-4024-3EC0-B238316CCAC7}"/>
              </a:ext>
            </a:extLst>
          </p:cNvPr>
          <p:cNvCxnSpPr>
            <a:cxnSpLocks/>
          </p:cNvCxnSpPr>
          <p:nvPr/>
        </p:nvCxnSpPr>
        <p:spPr>
          <a:xfrm flipV="1">
            <a:off x="3798858" y="5564575"/>
            <a:ext cx="1286646" cy="64742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9D5C4-4194-FD92-7CE2-6EC23900874C}"/>
              </a:ext>
            </a:extLst>
          </p:cNvPr>
          <p:cNvCxnSpPr>
            <a:cxnSpLocks/>
          </p:cNvCxnSpPr>
          <p:nvPr/>
        </p:nvCxnSpPr>
        <p:spPr>
          <a:xfrm>
            <a:off x="5104870" y="5554516"/>
            <a:ext cx="900257" cy="74801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73C3BCD-DA57-8DCF-69F4-91C4AA3DBF3E}"/>
              </a:ext>
            </a:extLst>
          </p:cNvPr>
          <p:cNvSpPr/>
          <p:nvPr/>
        </p:nvSpPr>
        <p:spPr>
          <a:xfrm>
            <a:off x="3790824" y="5583621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0B0578C-C217-6D16-9953-A5A51943654F}"/>
              </a:ext>
            </a:extLst>
          </p:cNvPr>
          <p:cNvSpPr/>
          <p:nvPr/>
        </p:nvSpPr>
        <p:spPr>
          <a:xfrm>
            <a:off x="5083115" y="5524130"/>
            <a:ext cx="103239" cy="93548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7FE75-6348-0646-74B4-DB9105D7F03F}"/>
              </a:ext>
            </a:extLst>
          </p:cNvPr>
          <p:cNvSpPr txBox="1"/>
          <p:nvPr/>
        </p:nvSpPr>
        <p:spPr>
          <a:xfrm>
            <a:off x="10395607" y="2316578"/>
            <a:ext cx="13644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   </a:t>
            </a:r>
            <a:r>
              <a:rPr lang="en-US" sz="2800" b="1" dirty="0">
                <a:solidFill>
                  <a:schemeClr val="accent6"/>
                </a:solidFill>
              </a:rPr>
              <a:t>6.03%</a:t>
            </a:r>
          </a:p>
          <a:p>
            <a:endParaRPr lang="en-US" sz="2800" b="1" dirty="0">
              <a:solidFill>
                <a:schemeClr val="accent6"/>
              </a:solidFill>
            </a:endParaRPr>
          </a:p>
          <a:p>
            <a:r>
              <a:rPr lang="en-US" dirty="0"/>
              <a:t>:  </a:t>
            </a:r>
            <a:r>
              <a:rPr lang="en-US" sz="2800" b="1" dirty="0">
                <a:solidFill>
                  <a:srgbClr val="FF0000"/>
                </a:solidFill>
              </a:rPr>
              <a:t>-0.5%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EDB1FA4-A135-FBCF-33A6-E9544DA70F5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7037633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Race to Renewables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D442CE-3509-7CAE-E1BD-16657FF94D31}"/>
              </a:ext>
            </a:extLst>
          </p:cNvPr>
          <p:cNvSpPr txBox="1"/>
          <p:nvPr/>
        </p:nvSpPr>
        <p:spPr>
          <a:xfrm>
            <a:off x="140202" y="977341"/>
            <a:ext cx="844606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high-time</a:t>
            </a:r>
            <a:r>
              <a:rPr lang="en-US" dirty="0"/>
              <a:t> for </a:t>
            </a:r>
            <a:r>
              <a:rPr lang="en-US" b="1" dirty="0"/>
              <a:t>Canada</a:t>
            </a:r>
            <a:r>
              <a:rPr lang="en-US" dirty="0"/>
              <a:t> to </a:t>
            </a:r>
            <a:r>
              <a:rPr lang="en-US" b="1" dirty="0"/>
              <a:t>wakeup</a:t>
            </a:r>
            <a:r>
              <a:rPr lang="en-US" dirty="0"/>
              <a:t> and </a:t>
            </a:r>
            <a:r>
              <a:rPr lang="en-US" b="1" dirty="0"/>
              <a:t>accelerate </a:t>
            </a:r>
            <a:r>
              <a:rPr lang="en-US" dirty="0"/>
              <a:t>towards </a:t>
            </a:r>
            <a:r>
              <a:rPr lang="en-US" b="1" dirty="0">
                <a:solidFill>
                  <a:srgbClr val="00B050"/>
                </a:solidFill>
              </a:rPr>
              <a:t>renewables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D12EAB-E695-E8C3-9818-398B4DC17D30}"/>
              </a:ext>
            </a:extLst>
          </p:cNvPr>
          <p:cNvSpPr txBox="1"/>
          <p:nvPr/>
        </p:nvSpPr>
        <p:spPr>
          <a:xfrm>
            <a:off x="8118029" y="1449597"/>
            <a:ext cx="415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Compound Annual Growth Rate(CAGR)</a:t>
            </a:r>
            <a:endParaRPr lang="en-IN" b="1" dirty="0">
              <a:latin typeface="Segoe UI Black" panose="020B0A02040204020203" pitchFamily="34" charset="0"/>
              <a:ea typeface="Segoe UI Black" panose="020B0A02040204020203" pitchFamily="34" charset="0"/>
              <a:cs typeface="+mj-cs"/>
            </a:endParaRPr>
          </a:p>
        </p:txBody>
      </p:sp>
      <p:pic>
        <p:nvPicPr>
          <p:cNvPr id="48" name="Graphic 47" descr="Rabbit outline">
            <a:extLst>
              <a:ext uri="{FF2B5EF4-FFF2-40B4-BE49-F238E27FC236}">
                <a16:creationId xmlns:a16="http://schemas.microsoft.com/office/drawing/2014/main" id="{9E80C694-E6BE-14DE-2857-696512F6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6722" y="2181185"/>
            <a:ext cx="914400" cy="914400"/>
          </a:xfrm>
          <a:prstGeom prst="rect">
            <a:avLst/>
          </a:prstGeom>
        </p:spPr>
      </p:pic>
      <p:pic>
        <p:nvPicPr>
          <p:cNvPr id="49" name="Graphic 48" descr="Turtle outline">
            <a:extLst>
              <a:ext uri="{FF2B5EF4-FFF2-40B4-BE49-F238E27FC236}">
                <a16:creationId xmlns:a16="http://schemas.microsoft.com/office/drawing/2014/main" id="{249AE8C9-D899-450E-5977-2486638C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4315" y="2954753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377AF-0C1B-18FF-04F8-5EDDB7CF2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F52975-9CB6-80D9-B6FC-72681D29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24AB59-7493-6F10-79B8-0BB7D06A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83500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42123 -0.1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5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C 0.02266 0.01135 0.0836 0.00139 0.10651 0.01343 C 0.12097 0.022 0.17604 0.02246 0.2125 0.02176 C 0.24909 0.02084 0.31094 0.01713 0.32539 0.00903 C 0.3487 -0.00347 0.39922 0.02963 0.4224 0.01737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20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AA0EFB6-5298-D244-CB00-A51E5E4F64C0}"/>
              </a:ext>
            </a:extLst>
          </p:cNvPr>
          <p:cNvSpPr txBox="1"/>
          <p:nvPr/>
        </p:nvSpPr>
        <p:spPr>
          <a:xfrm>
            <a:off x="4585707" y="5044661"/>
            <a:ext cx="3020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petajoules</a:t>
            </a:r>
            <a:r>
              <a:rPr lang="en-US" b="1" dirty="0"/>
              <a:t> of total annual energy savings by 2030 at consumer end</a:t>
            </a:r>
            <a:endParaRPr lang="en-CA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571F9-EA18-420C-2281-FA91A65E5B4A}"/>
              </a:ext>
            </a:extLst>
          </p:cNvPr>
          <p:cNvSpPr txBox="1"/>
          <p:nvPr/>
        </p:nvSpPr>
        <p:spPr>
          <a:xfrm>
            <a:off x="1147167" y="5044661"/>
            <a:ext cx="2743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IN" dirty="0"/>
              <a:t>Per Capita Energy Consumption</a:t>
            </a:r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181F0-B8C5-ABF2-A037-2B992E5F1D31}"/>
              </a:ext>
            </a:extLst>
          </p:cNvPr>
          <p:cNvSpPr txBox="1"/>
          <p:nvPr/>
        </p:nvSpPr>
        <p:spPr>
          <a:xfrm>
            <a:off x="8078589" y="5090827"/>
            <a:ext cx="324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electricity generation from </a:t>
            </a:r>
            <a:r>
              <a:rPr lang="en-US" b="1" dirty="0">
                <a:solidFill>
                  <a:srgbClr val="00B050"/>
                </a:solidFill>
              </a:rPr>
              <a:t>renewable and non-emitting sources </a:t>
            </a:r>
            <a:r>
              <a:rPr lang="en-US" b="1" dirty="0"/>
              <a:t>by 2030 and 100% in the long term</a:t>
            </a:r>
            <a:endParaRPr lang="en-CA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8D512-E2ED-C286-6423-7A53A5DEAA9B}"/>
              </a:ext>
            </a:extLst>
          </p:cNvPr>
          <p:cNvSpPr txBox="1"/>
          <p:nvPr/>
        </p:nvSpPr>
        <p:spPr>
          <a:xfrm>
            <a:off x="9294132" y="444568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90%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BF7129-6399-85E0-24F1-0EF54682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2" y="143629"/>
            <a:ext cx="10386549" cy="838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Canada’s Goal 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7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: Ambitions &amp; Targets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C8425-B9AA-8E06-86CF-C0A942F6FA59}"/>
              </a:ext>
            </a:extLst>
          </p:cNvPr>
          <p:cNvSpPr txBox="1"/>
          <p:nvPr/>
        </p:nvSpPr>
        <p:spPr>
          <a:xfrm>
            <a:off x="5671805" y="444568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600</a:t>
            </a:r>
            <a:endParaRPr lang="en-IN" sz="3600" b="1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2046-9AAA-F85C-C349-00509F3BBCFD}"/>
              </a:ext>
            </a:extLst>
          </p:cNvPr>
          <p:cNvSpPr txBox="1"/>
          <p:nvPr/>
        </p:nvSpPr>
        <p:spPr>
          <a:xfrm>
            <a:off x="2000667" y="4496675"/>
            <a:ext cx="1279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Reduce</a:t>
            </a:r>
            <a:endParaRPr lang="en-IN" sz="2800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36958"/>
                  </p:ext>
                </p:extLst>
              </p:nvPr>
            </p:nvGraphicFramePr>
            <p:xfrm>
              <a:off x="1470607" y="2130921"/>
              <a:ext cx="2276028" cy="2295317"/>
            </p:xfrm>
            <a:graphic>
              <a:graphicData uri="http://schemas.microsoft.com/office/powerpoint/2016/slidezoom">
                <pslz:sldZm>
                  <pslz:sldZmObj sldId="302" cId="402891480">
                    <pslz:zmPr id="{DB0E821E-393C-4A91-9CBC-9FF6C71C61E8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6028" cy="229531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7FA0DD-EA31-C057-6E8B-B7A7DA978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607" y="2130921"/>
                <a:ext cx="2276028" cy="22953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735304"/>
                  </p:ext>
                </p:extLst>
              </p:nvPr>
            </p:nvGraphicFramePr>
            <p:xfrm>
              <a:off x="4585707" y="2098431"/>
              <a:ext cx="3036653" cy="2268000"/>
            </p:xfrm>
            <a:graphic>
              <a:graphicData uri="http://schemas.microsoft.com/office/powerpoint/2016/slidezoom">
                <pslz:sldZm>
                  <pslz:sldZmObj sldId="306" cId="1640454034">
                    <pslz:zmPr id="{9F69E11B-ECAD-49F2-988B-8CA5EC3DCC7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36653" cy="226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9000EEC-6522-AFEE-E836-5EDA49544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5707" y="2098431"/>
                <a:ext cx="3036653" cy="2268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521672"/>
                  </p:ext>
                </p:extLst>
              </p:nvPr>
            </p:nvGraphicFramePr>
            <p:xfrm>
              <a:off x="8461432" y="1935552"/>
              <a:ext cx="2518661" cy="2388211"/>
            </p:xfrm>
            <a:graphic>
              <a:graphicData uri="http://schemas.microsoft.com/office/powerpoint/2016/slidezoom">
                <pslz:sldZm>
                  <pslz:sldZmObj sldId="300" cId="3989002202">
                    <pslz:zmPr id="{7112025B-B8B7-490F-A16C-D97B65CCEE35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8661" cy="23882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15CDE26-215B-2E14-895E-3C8BCF92D7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432" y="1935552"/>
                <a:ext cx="2518661" cy="23882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0ED69A1-3217-5CCF-27B7-8B750BF37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9E23AE-DBBA-9706-B127-0510EBB9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6</a:t>
            </a:fld>
            <a:endParaRPr lang="en-I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AE7BDC2-E5F2-CCC7-F78C-A8B14C94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080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30A3A2-3758-9F29-C0A6-CBEF3896D475}"/>
              </a:ext>
            </a:extLst>
          </p:cNvPr>
          <p:cNvGrpSpPr/>
          <p:nvPr/>
        </p:nvGrpSpPr>
        <p:grpSpPr>
          <a:xfrm>
            <a:off x="5624386" y="2161331"/>
            <a:ext cx="5644954" cy="3652135"/>
            <a:chOff x="6367750" y="1340053"/>
            <a:chExt cx="5675580" cy="458661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D05397-B70A-8F9E-B3E7-7CD83AED4116}"/>
                </a:ext>
              </a:extLst>
            </p:cNvPr>
            <p:cNvSpPr txBox="1"/>
            <p:nvPr/>
          </p:nvSpPr>
          <p:spPr>
            <a:xfrm>
              <a:off x="6915142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2015</a:t>
              </a:r>
              <a:endParaRPr lang="en-CA" sz="14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9A0F88-805E-4683-D18A-D8BB4710F705}"/>
                </a:ext>
              </a:extLst>
            </p:cNvPr>
            <p:cNvSpPr txBox="1"/>
            <p:nvPr/>
          </p:nvSpPr>
          <p:spPr>
            <a:xfrm>
              <a:off x="8037428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2016</a:t>
              </a:r>
              <a:endParaRPr lang="en-CA" sz="14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DD696-9805-9C6A-ABD8-6CB086C836E8}"/>
                </a:ext>
              </a:extLst>
            </p:cNvPr>
            <p:cNvSpPr txBox="1"/>
            <p:nvPr/>
          </p:nvSpPr>
          <p:spPr>
            <a:xfrm>
              <a:off x="9058651" y="5532419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2017</a:t>
              </a:r>
              <a:endParaRPr lang="en-CA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76B59E-6419-FE51-DBB6-DBBD4811BAD3}"/>
                </a:ext>
              </a:extLst>
            </p:cNvPr>
            <p:cNvSpPr txBox="1"/>
            <p:nvPr/>
          </p:nvSpPr>
          <p:spPr>
            <a:xfrm>
              <a:off x="11175081" y="5537973"/>
              <a:ext cx="724562" cy="3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2019</a:t>
              </a:r>
              <a:endParaRPr lang="en-CA" sz="1400" b="1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A78445-C2B9-04BD-9D99-B66D9B13C7AB}"/>
                </a:ext>
              </a:extLst>
            </p:cNvPr>
            <p:cNvGrpSpPr/>
            <p:nvPr/>
          </p:nvGrpSpPr>
          <p:grpSpPr>
            <a:xfrm>
              <a:off x="6367750" y="1980793"/>
              <a:ext cx="5675580" cy="3945872"/>
              <a:chOff x="6367750" y="1980793"/>
              <a:chExt cx="5675580" cy="394587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E8CA51-64C9-B302-450D-A1E0ADFDC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85840" y="2294311"/>
                <a:ext cx="621070" cy="322575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0492457-7CB5-118B-605F-4142FA585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02598" y="2294311"/>
                <a:ext cx="617653" cy="322443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B562C-0812-E454-97AB-6783E6DA2C4E}"/>
                  </a:ext>
                </a:extLst>
              </p:cNvPr>
              <p:cNvSpPr txBox="1"/>
              <p:nvPr/>
            </p:nvSpPr>
            <p:spPr>
              <a:xfrm>
                <a:off x="7849495" y="439506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27.4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0BD94-B094-F500-0E93-AB5243855A29}"/>
                  </a:ext>
                </a:extLst>
              </p:cNvPr>
              <p:cNvSpPr txBox="1"/>
              <p:nvPr/>
            </p:nvSpPr>
            <p:spPr>
              <a:xfrm>
                <a:off x="8238095" y="3911488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26.7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AE40B8-37CA-3843-9ADA-D808DD80145C}"/>
                  </a:ext>
                </a:extLst>
              </p:cNvPr>
              <p:cNvSpPr txBox="1"/>
              <p:nvPr/>
            </p:nvSpPr>
            <p:spPr>
              <a:xfrm>
                <a:off x="8867866" y="3467131"/>
                <a:ext cx="6456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35.6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A6FBAB-9053-9DDF-2E4C-FEE001B7C0CD}"/>
                  </a:ext>
                </a:extLst>
              </p:cNvPr>
              <p:cNvSpPr txBox="1"/>
              <p:nvPr/>
            </p:nvSpPr>
            <p:spPr>
              <a:xfrm>
                <a:off x="9337488" y="3086125"/>
                <a:ext cx="820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66.73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AD2BA3A-05C3-577F-0C55-555436F1F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6375" y="2446941"/>
                <a:ext cx="666749" cy="306198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863BCBD-EE7F-4E29-FED3-2113E596A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0481" y="2446940"/>
                <a:ext cx="668505" cy="3061989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B5C0720-2F0B-9FF0-55E5-18CF29EF9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0327" y="2522957"/>
                <a:ext cx="668477" cy="2984177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9D321F4-4D36-2D08-B16F-D465AC5B86EC}"/>
                  </a:ext>
                </a:extLst>
              </p:cNvPr>
              <p:cNvCxnSpPr/>
              <p:nvPr/>
            </p:nvCxnSpPr>
            <p:spPr>
              <a:xfrm>
                <a:off x="6367750" y="5391578"/>
                <a:ext cx="5675580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389E4BA-3B6C-547E-5F32-6A3171E22C40}"/>
                  </a:ext>
                </a:extLst>
              </p:cNvPr>
              <p:cNvSpPr txBox="1"/>
              <p:nvPr/>
            </p:nvSpPr>
            <p:spPr>
              <a:xfrm>
                <a:off x="10153857" y="5540137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</a:t>
                </a:r>
                <a:endParaRPr lang="en-CA" sz="14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07616BC-34D1-F0F9-1E27-C457854D694B}"/>
                  </a:ext>
                </a:extLst>
              </p:cNvPr>
              <p:cNvSpPr txBox="1"/>
              <p:nvPr/>
            </p:nvSpPr>
            <p:spPr>
              <a:xfrm>
                <a:off x="6907766" y="2127556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2B9F4EF-06DF-2240-613F-13D9B178BF3A}"/>
                  </a:ext>
                </a:extLst>
              </p:cNvPr>
              <p:cNvSpPr txBox="1"/>
              <p:nvPr/>
            </p:nvSpPr>
            <p:spPr>
              <a:xfrm>
                <a:off x="8073623" y="2131451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786ECB-BA5E-457A-CA39-A644480124EC}"/>
                  </a:ext>
                </a:extLst>
              </p:cNvPr>
              <p:cNvSpPr txBox="1"/>
              <p:nvPr/>
            </p:nvSpPr>
            <p:spPr>
              <a:xfrm>
                <a:off x="9104179" y="212475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0.23</a:t>
                </a:r>
                <a:endParaRPr lang="en-CA" sz="14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4B00BE6-A98F-06D4-F2F6-6A1150FB59C1}"/>
                  </a:ext>
                </a:extLst>
              </p:cNvPr>
              <p:cNvSpPr txBox="1"/>
              <p:nvPr/>
            </p:nvSpPr>
            <p:spPr>
              <a:xfrm>
                <a:off x="10160950" y="1980794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404CAD-110A-2FDB-D897-17B8F9ACF918}"/>
                  </a:ext>
                </a:extLst>
              </p:cNvPr>
              <p:cNvSpPr txBox="1"/>
              <p:nvPr/>
            </p:nvSpPr>
            <p:spPr>
              <a:xfrm>
                <a:off x="11133154" y="1980793"/>
                <a:ext cx="724562" cy="38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0.24</a:t>
                </a:r>
                <a:endParaRPr lang="en-CA" sz="1400" b="1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FB5693-3DEA-3974-1836-5E7D8B1C140B}"/>
                </a:ext>
              </a:extLst>
            </p:cNvPr>
            <p:cNvSpPr txBox="1"/>
            <p:nvPr/>
          </p:nvSpPr>
          <p:spPr>
            <a:xfrm>
              <a:off x="7218169" y="1340053"/>
              <a:ext cx="4356019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Per Capita Energy Consumption (TJ)</a:t>
              </a:r>
              <a:endParaRPr lang="en-CA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10068BC-2D22-08C9-AB1A-CD67B43D2A41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Consumption Trend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93E7D-07AF-9200-DE86-4A0D2C986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7"/>
          <a:stretch/>
        </p:blipFill>
        <p:spPr>
          <a:xfrm>
            <a:off x="1355289" y="2470305"/>
            <a:ext cx="2838578" cy="2527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9F625D-A7DE-4363-FE9B-4825F501A685}"/>
              </a:ext>
            </a:extLst>
          </p:cNvPr>
          <p:cNvSpPr txBox="1"/>
          <p:nvPr/>
        </p:nvSpPr>
        <p:spPr>
          <a:xfrm>
            <a:off x="140202" y="1268622"/>
            <a:ext cx="98238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b="1" dirty="0"/>
              <a:t>Per capita energy consumption </a:t>
            </a:r>
            <a:r>
              <a:rPr lang="en-IN" dirty="0"/>
              <a:t>is </a:t>
            </a:r>
            <a:r>
              <a:rPr lang="en-IN" b="1" dirty="0">
                <a:solidFill>
                  <a:srgbClr val="FF0000"/>
                </a:solidFill>
              </a:rPr>
              <a:t>NOT</a:t>
            </a:r>
            <a:r>
              <a:rPr lang="en-IN" dirty="0"/>
              <a:t> depicting a </a:t>
            </a:r>
            <a:r>
              <a:rPr lang="en-IN" b="1" dirty="0"/>
              <a:t>decreasing trend </a:t>
            </a:r>
            <a:r>
              <a:rPr lang="en-IN" dirty="0"/>
              <a:t>contrary to what is planned.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EC85C-9B02-619E-7E07-2F15193F7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FD9BB-2EDE-873F-5AFE-EE11B4C6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F15D383-0B21-6A86-6229-B914EEBE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4028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1EB7C4E5-9CE0-8CC1-F7B7-B14EECD1A7C8}"/>
              </a:ext>
            </a:extLst>
          </p:cNvPr>
          <p:cNvSpPr/>
          <p:nvPr/>
        </p:nvSpPr>
        <p:spPr>
          <a:xfrm rot="2632401">
            <a:off x="9789866" y="3498265"/>
            <a:ext cx="1532639" cy="208766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45B44A-322F-7D1D-06F5-EA5AD5447178}"/>
              </a:ext>
            </a:extLst>
          </p:cNvPr>
          <p:cNvGrpSpPr/>
          <p:nvPr/>
        </p:nvGrpSpPr>
        <p:grpSpPr>
          <a:xfrm>
            <a:off x="6191358" y="1943614"/>
            <a:ext cx="5021797" cy="4467888"/>
            <a:chOff x="912329" y="941185"/>
            <a:chExt cx="5021797" cy="446788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D118B9-3BC2-5170-BDF8-58DC1B9249DE}"/>
                </a:ext>
              </a:extLst>
            </p:cNvPr>
            <p:cNvGrpSpPr/>
            <p:nvPr/>
          </p:nvGrpSpPr>
          <p:grpSpPr>
            <a:xfrm>
              <a:off x="912329" y="1524996"/>
              <a:ext cx="5021797" cy="3884077"/>
              <a:chOff x="60195" y="1722554"/>
              <a:chExt cx="4819859" cy="408821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0047E82-06CF-DF16-974A-E2C76C6B3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55" y="5372308"/>
                <a:ext cx="4674899" cy="0"/>
              </a:xfrm>
              <a:prstGeom prst="line">
                <a:avLst/>
              </a:prstGeom>
              <a:ln w="28575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47FBE0F-9041-1F55-6B90-0D3E68D56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072282" y="3668479"/>
                <a:ext cx="339916" cy="586560"/>
              </a:xfrm>
              <a:prstGeom prst="rect">
                <a:avLst/>
              </a:prstGeom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F3A11A0-60B0-8548-7F1E-274AC1A14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32" y="5056261"/>
                <a:ext cx="951392" cy="9336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337302B-56F9-A97A-B390-A4CCFA00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216" y="3243969"/>
                <a:ext cx="1070757" cy="1053453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6BABF6C-B276-B826-7A45-11605ABF1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4825" y="4295838"/>
                <a:ext cx="951391" cy="8537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7FB288-B23B-A31A-620B-36640D4E5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6974" y="2556424"/>
                <a:ext cx="880980" cy="687545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13977-2B5E-E935-862A-42E2FC4308EB}"/>
                  </a:ext>
                </a:extLst>
              </p:cNvPr>
              <p:cNvSpPr txBox="1"/>
              <p:nvPr/>
            </p:nvSpPr>
            <p:spPr>
              <a:xfrm>
                <a:off x="216445" y="4160890"/>
                <a:ext cx="548027" cy="32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27.4</a:t>
                </a:r>
                <a:endParaRPr lang="en-CA" sz="14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D7C396-445F-DFA3-B550-F9EB0E1B5D8D}"/>
                  </a:ext>
                </a:extLst>
              </p:cNvPr>
              <p:cNvSpPr txBox="1"/>
              <p:nvPr/>
            </p:nvSpPr>
            <p:spPr>
              <a:xfrm>
                <a:off x="995330" y="4243015"/>
                <a:ext cx="518946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26.7</a:t>
                </a:r>
                <a:endParaRPr lang="en-CA" sz="14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B772-6FB0-C8AA-0637-DBE1EBC081C9}"/>
                  </a:ext>
                </a:extLst>
              </p:cNvPr>
              <p:cNvSpPr txBox="1"/>
              <p:nvPr/>
            </p:nvSpPr>
            <p:spPr>
              <a:xfrm>
                <a:off x="1962361" y="3390656"/>
                <a:ext cx="539339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35.6</a:t>
                </a:r>
                <a:endParaRPr lang="en-CA" sz="14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7AE9C4-D64A-D3B5-0E9A-8C300B10AE5D}"/>
                  </a:ext>
                </a:extLst>
              </p:cNvPr>
              <p:cNvSpPr txBox="1"/>
              <p:nvPr/>
            </p:nvSpPr>
            <p:spPr>
              <a:xfrm>
                <a:off x="4071173" y="1722554"/>
                <a:ext cx="45025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80</a:t>
                </a:r>
                <a:endParaRPr lang="en-CA" sz="1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44D30C-4E59-9688-49AE-B5E77748BD16}"/>
                  </a:ext>
                </a:extLst>
              </p:cNvPr>
              <p:cNvSpPr txBox="1"/>
              <p:nvPr/>
            </p:nvSpPr>
            <p:spPr>
              <a:xfrm>
                <a:off x="2867967" y="2457414"/>
                <a:ext cx="585770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66.73</a:t>
                </a:r>
                <a:endParaRPr lang="en-CA" sz="14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6F07DF-85CB-2D8E-9B4B-1A1927219EE2}"/>
                  </a:ext>
                </a:extLst>
              </p:cNvPr>
              <p:cNvSpPr txBox="1"/>
              <p:nvPr/>
            </p:nvSpPr>
            <p:spPr>
              <a:xfrm>
                <a:off x="60195" y="5486815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2017-18</a:t>
                </a:r>
                <a:endParaRPr lang="en-CA" sz="1400" b="1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A11F55-D7DF-EA7F-024C-5D9FBFD42C7A}"/>
                  </a:ext>
                </a:extLst>
              </p:cNvPr>
              <p:cNvSpPr txBox="1"/>
              <p:nvPr/>
            </p:nvSpPr>
            <p:spPr>
              <a:xfrm>
                <a:off x="1066239" y="5484176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2018-19</a:t>
                </a:r>
                <a:endParaRPr lang="en-CA" sz="1400" b="1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14850D-9671-F69D-C3A6-40139AA1503E}"/>
                  </a:ext>
                </a:extLst>
              </p:cNvPr>
              <p:cNvSpPr txBox="1"/>
              <p:nvPr/>
            </p:nvSpPr>
            <p:spPr>
              <a:xfrm>
                <a:off x="2072282" y="5481534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2019-20</a:t>
                </a:r>
                <a:endParaRPr lang="en-CA" sz="14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4DC7B-877B-070E-4A26-5811064D12DE}"/>
                  </a:ext>
                </a:extLst>
              </p:cNvPr>
              <p:cNvSpPr txBox="1"/>
              <p:nvPr/>
            </p:nvSpPr>
            <p:spPr>
              <a:xfrm>
                <a:off x="3078326" y="5478893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2020-21</a:t>
                </a:r>
                <a:endParaRPr lang="en-CA" sz="1400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C29970-80FF-85A5-FE78-A261864E5F80}"/>
                  </a:ext>
                </a:extLst>
              </p:cNvPr>
              <p:cNvSpPr txBox="1"/>
              <p:nvPr/>
            </p:nvSpPr>
            <p:spPr>
              <a:xfrm>
                <a:off x="4084370" y="5476260"/>
                <a:ext cx="795684" cy="32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2021-22</a:t>
                </a:r>
                <a:endParaRPr lang="en-CA" sz="1400" b="1" dirty="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9305D7E-F1A7-57E7-DA2A-8891BE5B8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1084845" y="4514144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F94E3F-9B38-9093-A94A-7EADE84D6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287116" y="4429452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4848E0B-D1EE-620A-4283-D9BBE9952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3005173" y="2698940"/>
                <a:ext cx="339916" cy="58656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B6A17E3-74A7-0CE0-795A-F22C679CA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109" t="6577" r="23794" b="4363"/>
              <a:stretch/>
            </p:blipFill>
            <p:spPr>
              <a:xfrm>
                <a:off x="4078689" y="1986803"/>
                <a:ext cx="339916" cy="58656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25BE1B-B751-BFDE-5AA0-ED98DD35B02B}"/>
                </a:ext>
              </a:extLst>
            </p:cNvPr>
            <p:cNvSpPr txBox="1"/>
            <p:nvPr/>
          </p:nvSpPr>
          <p:spPr>
            <a:xfrm>
              <a:off x="1843697" y="941185"/>
              <a:ext cx="3038353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000" b="1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/>
                <a:t>Annual Energy Savings (PJ)</a:t>
              </a:r>
              <a:endParaRPr lang="en-CA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804ECC4-F0F2-0AB0-4B88-A3C74EC1A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" y="2645143"/>
            <a:ext cx="3429710" cy="2559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3EC549-0CEB-9D61-24A1-10F12ED12004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949130" cy="83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Energy </a:t>
            </a:r>
            <a:r>
              <a:rPr lang="en-US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Savings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65BB3-659F-1D71-A536-0704DB48594A}"/>
              </a:ext>
            </a:extLst>
          </p:cNvPr>
          <p:cNvSpPr txBox="1"/>
          <p:nvPr/>
        </p:nvSpPr>
        <p:spPr>
          <a:xfrm>
            <a:off x="140201" y="1268622"/>
            <a:ext cx="1205179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Annual energy savings</a:t>
            </a:r>
            <a:r>
              <a:rPr lang="en-IN" dirty="0"/>
              <a:t> are </a:t>
            </a:r>
            <a:r>
              <a:rPr lang="en-IN" b="1" dirty="0">
                <a:solidFill>
                  <a:schemeClr val="accent6"/>
                </a:solidFill>
              </a:rPr>
              <a:t>increasing</a:t>
            </a:r>
            <a:r>
              <a:rPr lang="en-IN" dirty="0"/>
              <a:t> as a result of</a:t>
            </a:r>
            <a:r>
              <a:rPr lang="en-IN" b="1" dirty="0"/>
              <a:t> energy-efficient codes, standards and practices</a:t>
            </a:r>
            <a:r>
              <a:rPr lang="en-IN" dirty="0"/>
              <a:t>. However,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600 PJ</a:t>
            </a:r>
            <a:r>
              <a:rPr lang="en-IN" dirty="0"/>
              <a:t> by </a:t>
            </a:r>
            <a:r>
              <a:rPr lang="en-IN" b="1" dirty="0"/>
              <a:t>2030 </a:t>
            </a:r>
            <a:r>
              <a:rPr lang="en-IN" dirty="0"/>
              <a:t>seems like </a:t>
            </a:r>
            <a:r>
              <a:rPr lang="en-IN" b="1" dirty="0">
                <a:solidFill>
                  <a:srgbClr val="FF0000"/>
                </a:solidFill>
              </a:rPr>
              <a:t>a Herculean task</a:t>
            </a:r>
            <a:r>
              <a:rPr lang="en-IN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EDCA2-0DCB-1C0A-AE96-2666789B6968}"/>
              </a:ext>
            </a:extLst>
          </p:cNvPr>
          <p:cNvSpPr txBox="1"/>
          <p:nvPr/>
        </p:nvSpPr>
        <p:spPr>
          <a:xfrm>
            <a:off x="10220273" y="4124381"/>
            <a:ext cx="10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Target of 600 PJ by 2030!</a:t>
            </a:r>
            <a:endParaRPr lang="en-CA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E178D-3BEB-C570-8CE3-E237C1092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9AF3FF3-4BF9-9C2C-835C-5008725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8</a:t>
            </a:fld>
            <a:endParaRPr lang="en-IN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9A10082-8A86-317E-6EA9-13B85ECB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16404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E23B023-8B1E-9174-7CB3-D0BD6797DF0B}"/>
              </a:ext>
            </a:extLst>
          </p:cNvPr>
          <p:cNvGrpSpPr/>
          <p:nvPr/>
        </p:nvGrpSpPr>
        <p:grpSpPr>
          <a:xfrm>
            <a:off x="3684742" y="2860992"/>
            <a:ext cx="8279998" cy="3391926"/>
            <a:chOff x="988457" y="1734470"/>
            <a:chExt cx="9026287" cy="40445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5850A-6E16-961F-D3B7-9F0402E3DCE4}"/>
                </a:ext>
              </a:extLst>
            </p:cNvPr>
            <p:cNvSpPr txBox="1"/>
            <p:nvPr/>
          </p:nvSpPr>
          <p:spPr>
            <a:xfrm>
              <a:off x="1218446" y="54066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2017</a:t>
              </a:r>
              <a:endParaRPr lang="en-IN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6487BA-7015-C06A-8745-EE952FFE2150}"/>
                </a:ext>
              </a:extLst>
            </p:cNvPr>
            <p:cNvSpPr txBox="1"/>
            <p:nvPr/>
          </p:nvSpPr>
          <p:spPr>
            <a:xfrm>
              <a:off x="2116366" y="5414288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2018</a:t>
              </a:r>
              <a:endParaRPr lang="en-IN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2DD058-20FE-3A99-D14B-4E30BA9F19A4}"/>
                </a:ext>
              </a:extLst>
            </p:cNvPr>
            <p:cNvSpPr txBox="1"/>
            <p:nvPr/>
          </p:nvSpPr>
          <p:spPr>
            <a:xfrm>
              <a:off x="3069403" y="5442307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2019</a:t>
              </a:r>
              <a:endParaRPr lang="en-IN" sz="12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5DAC0B-6874-61CB-9D5E-E3750C1FC87B}"/>
                </a:ext>
              </a:extLst>
            </p:cNvPr>
            <p:cNvSpPr txBox="1"/>
            <p:nvPr/>
          </p:nvSpPr>
          <p:spPr>
            <a:xfrm>
              <a:off x="4011390" y="5443453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2020</a:t>
              </a:r>
              <a:endParaRPr lang="en-IN" sz="12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5A1A4C-C497-3E35-F64F-5089EA18B4D4}"/>
                </a:ext>
              </a:extLst>
            </p:cNvPr>
            <p:cNvSpPr txBox="1"/>
            <p:nvPr/>
          </p:nvSpPr>
          <p:spPr>
            <a:xfrm>
              <a:off x="4975478" y="5448691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2021</a:t>
              </a:r>
              <a:endParaRPr lang="en-IN" sz="12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DC173-AAFD-5FAB-CDFC-1B7CDF166F9F}"/>
                </a:ext>
              </a:extLst>
            </p:cNvPr>
            <p:cNvSpPr txBox="1"/>
            <p:nvPr/>
          </p:nvSpPr>
          <p:spPr>
            <a:xfrm>
              <a:off x="6057672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2022</a:t>
              </a:r>
              <a:endParaRPr lang="en-IN" sz="12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114639-6ADA-6ACC-D122-F4E9386D72D0}"/>
                </a:ext>
              </a:extLst>
            </p:cNvPr>
            <p:cNvSpPr txBox="1"/>
            <p:nvPr/>
          </p:nvSpPr>
          <p:spPr>
            <a:xfrm>
              <a:off x="7129015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2030</a:t>
              </a:r>
              <a:endParaRPr lang="en-IN" sz="12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54B624-2C0A-894F-5A7C-4FA3228B6D15}"/>
                </a:ext>
              </a:extLst>
            </p:cNvPr>
            <p:cNvSpPr txBox="1"/>
            <p:nvPr/>
          </p:nvSpPr>
          <p:spPr>
            <a:xfrm>
              <a:off x="9263846" y="5440460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2050</a:t>
              </a:r>
              <a:endParaRPr lang="en-IN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7C3B9B-3679-7037-D2C5-035B2529F4F1}"/>
                </a:ext>
              </a:extLst>
            </p:cNvPr>
            <p:cNvSpPr txBox="1"/>
            <p:nvPr/>
          </p:nvSpPr>
          <p:spPr>
            <a:xfrm>
              <a:off x="8210026" y="5433805"/>
              <a:ext cx="584721" cy="33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2040</a:t>
              </a:r>
              <a:endParaRPr lang="en-IN" sz="1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D7B96-2A0E-8611-0769-07B9F013C4B6}"/>
                </a:ext>
              </a:extLst>
            </p:cNvPr>
            <p:cNvSpPr txBox="1"/>
            <p:nvPr/>
          </p:nvSpPr>
          <p:spPr>
            <a:xfrm>
              <a:off x="1099585" y="3521022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66.38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A2EF7E-A571-FD6D-58C3-64060A9FBD63}"/>
                </a:ext>
              </a:extLst>
            </p:cNvPr>
            <p:cNvSpPr txBox="1"/>
            <p:nvPr/>
          </p:nvSpPr>
          <p:spPr>
            <a:xfrm>
              <a:off x="2017179" y="3387085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66.72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4CCDF9-EA11-3B8C-F80E-89486345C9FC}"/>
                </a:ext>
              </a:extLst>
            </p:cNvPr>
            <p:cNvSpPr txBox="1"/>
            <p:nvPr/>
          </p:nvSpPr>
          <p:spPr>
            <a:xfrm>
              <a:off x="2996629" y="3631638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66.34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E50FB6-EDAA-5408-9688-F246B1CEE730}"/>
                </a:ext>
              </a:extLst>
            </p:cNvPr>
            <p:cNvSpPr txBox="1"/>
            <p:nvPr/>
          </p:nvSpPr>
          <p:spPr>
            <a:xfrm>
              <a:off x="3952655" y="3141861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68.31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2C8DE1-A1F2-8C28-5030-B644489A2738}"/>
                </a:ext>
              </a:extLst>
            </p:cNvPr>
            <p:cNvSpPr txBox="1"/>
            <p:nvPr/>
          </p:nvSpPr>
          <p:spPr>
            <a:xfrm>
              <a:off x="4886295" y="326107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67.64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6110D-1200-10FA-BEA2-A0122EE4B16D}"/>
                </a:ext>
              </a:extLst>
            </p:cNvPr>
            <p:cNvSpPr txBox="1"/>
            <p:nvPr/>
          </p:nvSpPr>
          <p:spPr>
            <a:xfrm>
              <a:off x="5990723" y="29941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70.47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4B761DB-8B93-5E59-5710-93D8B329350F}"/>
                </a:ext>
              </a:extLst>
            </p:cNvPr>
            <p:cNvSpPr txBox="1"/>
            <p:nvPr/>
          </p:nvSpPr>
          <p:spPr>
            <a:xfrm>
              <a:off x="6993613" y="2854417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72.37</a:t>
              </a:r>
              <a:r>
                <a:rPr lang="en-US" sz="1400" b="1" dirty="0"/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A6C9DB9-0EBF-BA37-146F-D22D3A324D0F}"/>
                </a:ext>
              </a:extLst>
            </p:cNvPr>
            <p:cNvSpPr txBox="1"/>
            <p:nvPr/>
          </p:nvSpPr>
          <p:spPr>
            <a:xfrm>
              <a:off x="8098372" y="2644846"/>
              <a:ext cx="763086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74.85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C9450E-BF1A-F34C-0A8E-48A56336C4F8}"/>
                </a:ext>
              </a:extLst>
            </p:cNvPr>
            <p:cNvSpPr txBox="1"/>
            <p:nvPr/>
          </p:nvSpPr>
          <p:spPr>
            <a:xfrm>
              <a:off x="9067047" y="2483895"/>
              <a:ext cx="781521" cy="36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76.68</a:t>
              </a:r>
              <a:r>
                <a:rPr lang="en-US" sz="1400" b="1" dirty="0"/>
                <a:t>%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4F91B-F440-7C01-21BD-EF594B8415E2}"/>
                </a:ext>
              </a:extLst>
            </p:cNvPr>
            <p:cNvSpPr txBox="1"/>
            <p:nvPr/>
          </p:nvSpPr>
          <p:spPr>
            <a:xfrm>
              <a:off x="7721839" y="1734470"/>
              <a:ext cx="1389287" cy="477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90%???</a:t>
              </a:r>
              <a:endParaRPr lang="en-IN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15E69E-7099-4BBD-B93F-B6512CB787E3}"/>
                </a:ext>
              </a:extLst>
            </p:cNvPr>
            <p:cNvCxnSpPr>
              <a:cxnSpLocks/>
            </p:cNvCxnSpPr>
            <p:nvPr/>
          </p:nvCxnSpPr>
          <p:spPr>
            <a:xfrm>
              <a:off x="988457" y="5285062"/>
              <a:ext cx="9026287" cy="8115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2" name="Graphic 1" descr="Battery charging">
              <a:extLst>
                <a:ext uri="{FF2B5EF4-FFF2-40B4-BE49-F238E27FC236}">
                  <a16:creationId xmlns:a16="http://schemas.microsoft.com/office/drawing/2014/main" id="{B8465597-2916-45D6-EB86-1218ACCC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39635" y="4274389"/>
              <a:ext cx="1496561" cy="645960"/>
            </a:xfrm>
            <a:prstGeom prst="rect">
              <a:avLst/>
            </a:prstGeom>
          </p:spPr>
        </p:pic>
        <p:pic>
          <p:nvPicPr>
            <p:cNvPr id="7" name="Graphic 6" descr="Battery charging">
              <a:extLst>
                <a:ext uri="{FF2B5EF4-FFF2-40B4-BE49-F238E27FC236}">
                  <a16:creationId xmlns:a16="http://schemas.microsoft.com/office/drawing/2014/main" id="{9FBC7D28-C8E2-834F-114A-770481E15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538191" y="4212865"/>
              <a:ext cx="1662651" cy="645960"/>
            </a:xfrm>
            <a:prstGeom prst="rect">
              <a:avLst/>
            </a:prstGeom>
          </p:spPr>
        </p:pic>
        <p:pic>
          <p:nvPicPr>
            <p:cNvPr id="8" name="Graphic 7" descr="Battery charging">
              <a:extLst>
                <a:ext uri="{FF2B5EF4-FFF2-40B4-BE49-F238E27FC236}">
                  <a16:creationId xmlns:a16="http://schemas.microsoft.com/office/drawing/2014/main" id="{8ED746D4-D11D-D08D-D25B-406748A8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618583" y="4308322"/>
              <a:ext cx="1469839" cy="645960"/>
            </a:xfrm>
            <a:prstGeom prst="rect">
              <a:avLst/>
            </a:prstGeom>
          </p:spPr>
        </p:pic>
        <p:pic>
          <p:nvPicPr>
            <p:cNvPr id="21" name="Graphic 20" descr="Battery charging">
              <a:extLst>
                <a:ext uri="{FF2B5EF4-FFF2-40B4-BE49-F238E27FC236}">
                  <a16:creationId xmlns:a16="http://schemas.microsoft.com/office/drawing/2014/main" id="{0085D09F-A58F-4D64-D38B-6FB0FE0C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3297398" y="4104802"/>
              <a:ext cx="2012705" cy="584721"/>
            </a:xfrm>
            <a:prstGeom prst="rect">
              <a:avLst/>
            </a:prstGeom>
          </p:spPr>
        </p:pic>
        <p:pic>
          <p:nvPicPr>
            <p:cNvPr id="24" name="Graphic 23" descr="Battery charging">
              <a:extLst>
                <a:ext uri="{FF2B5EF4-FFF2-40B4-BE49-F238E27FC236}">
                  <a16:creationId xmlns:a16="http://schemas.microsoft.com/office/drawing/2014/main" id="{CD969159-208C-09DA-A83C-A516F08C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193555" y="3925248"/>
              <a:ext cx="2363203" cy="645960"/>
            </a:xfrm>
            <a:prstGeom prst="rect">
              <a:avLst/>
            </a:prstGeom>
          </p:spPr>
        </p:pic>
        <p:pic>
          <p:nvPicPr>
            <p:cNvPr id="25" name="Graphic 24" descr="Battery charging">
              <a:extLst>
                <a:ext uri="{FF2B5EF4-FFF2-40B4-BE49-F238E27FC236}">
                  <a16:creationId xmlns:a16="http://schemas.microsoft.com/office/drawing/2014/main" id="{121B1346-212F-4502-FA5E-AF4A8A2F3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263385" y="4020225"/>
              <a:ext cx="2174317" cy="645960"/>
            </a:xfrm>
            <a:prstGeom prst="rect">
              <a:avLst/>
            </a:prstGeom>
          </p:spPr>
        </p:pic>
        <p:pic>
          <p:nvPicPr>
            <p:cNvPr id="26" name="Graphic 25" descr="Battery charging">
              <a:extLst>
                <a:ext uri="{FF2B5EF4-FFF2-40B4-BE49-F238E27FC236}">
                  <a16:creationId xmlns:a16="http://schemas.microsoft.com/office/drawing/2014/main" id="{781E60E4-3A2D-7148-3394-DCAC3D70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4332807" y="4136909"/>
              <a:ext cx="1876642" cy="645960"/>
            </a:xfrm>
            <a:prstGeom prst="rect">
              <a:avLst/>
            </a:prstGeom>
          </p:spPr>
        </p:pic>
        <p:pic>
          <p:nvPicPr>
            <p:cNvPr id="27" name="Graphic 26" descr="Battery charging">
              <a:extLst>
                <a:ext uri="{FF2B5EF4-FFF2-40B4-BE49-F238E27FC236}">
                  <a16:creationId xmlns:a16="http://schemas.microsoft.com/office/drawing/2014/main" id="{3179023B-C63A-468A-987D-EDD2C806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197435" y="3855072"/>
              <a:ext cx="2543934" cy="645960"/>
            </a:xfrm>
            <a:prstGeom prst="rect">
              <a:avLst/>
            </a:prstGeom>
          </p:spPr>
        </p:pic>
        <p:pic>
          <p:nvPicPr>
            <p:cNvPr id="28" name="Graphic 27" descr="Battery charging">
              <a:extLst>
                <a:ext uri="{FF2B5EF4-FFF2-40B4-BE49-F238E27FC236}">
                  <a16:creationId xmlns:a16="http://schemas.microsoft.com/office/drawing/2014/main" id="{B473AEC2-89FF-21C5-5BEB-43C8CF78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152453" y="3775647"/>
              <a:ext cx="2746272" cy="645960"/>
            </a:xfrm>
            <a:prstGeom prst="rect">
              <a:avLst/>
            </a:prstGeom>
          </p:spPr>
        </p:pic>
        <p:pic>
          <p:nvPicPr>
            <p:cNvPr id="32" name="Graphic 31" descr="Bullseye">
              <a:extLst>
                <a:ext uri="{FF2B5EF4-FFF2-40B4-BE49-F238E27FC236}">
                  <a16:creationId xmlns:a16="http://schemas.microsoft.com/office/drawing/2014/main" id="{32CF6C23-D089-522E-E73B-BAD5AE9D9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8347" y="1924459"/>
              <a:ext cx="973617" cy="939032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B6EC942-EEB2-298E-5383-0BDC8C21BA7E}"/>
              </a:ext>
            </a:extLst>
          </p:cNvPr>
          <p:cNvSpPr txBox="1">
            <a:spLocks/>
          </p:cNvSpPr>
          <p:nvPr/>
        </p:nvSpPr>
        <p:spPr>
          <a:xfrm>
            <a:off x="140201" y="143629"/>
            <a:ext cx="11824539" cy="105050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B0604020202020204" pitchFamily="2" charset="-79"/>
                <a:cs typeface="Aharoni" panose="020B0604020202020204" pitchFamily="2" charset="-79"/>
              </a:rPr>
              <a:t>Transition of Renewable Electricity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D87C7-8392-133E-468C-21954CB1C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527" y="2614272"/>
            <a:ext cx="3109229" cy="2975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19ABCB-4167-581C-B8A4-2EF20463738B}"/>
              </a:ext>
            </a:extLst>
          </p:cNvPr>
          <p:cNvSpPr txBox="1"/>
          <p:nvPr/>
        </p:nvSpPr>
        <p:spPr>
          <a:xfrm>
            <a:off x="140201" y="1268622"/>
            <a:ext cx="1182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dirty="0"/>
              <a:t>Even though </a:t>
            </a:r>
            <a:r>
              <a:rPr lang="en-IN" b="1" dirty="0"/>
              <a:t>Canada’s electricity generation </a:t>
            </a:r>
            <a:r>
              <a:rPr lang="en-IN" dirty="0"/>
              <a:t>from </a:t>
            </a:r>
            <a:r>
              <a:rPr lang="en-IN" b="1" dirty="0">
                <a:solidFill>
                  <a:srgbClr val="00B050"/>
                </a:solidFill>
              </a:rPr>
              <a:t>renewable resources </a:t>
            </a:r>
            <a:r>
              <a:rPr lang="en-IN" dirty="0"/>
              <a:t>is on a </a:t>
            </a:r>
            <a:r>
              <a:rPr lang="en-IN" b="1" dirty="0">
                <a:solidFill>
                  <a:schemeClr val="accent6"/>
                </a:solidFill>
              </a:rPr>
              <a:t>rise</a:t>
            </a:r>
            <a:r>
              <a:rPr lang="en-IN" dirty="0"/>
              <a:t>, </a:t>
            </a:r>
            <a:r>
              <a:rPr lang="en-IN" b="1" dirty="0"/>
              <a:t>greater efforts </a:t>
            </a:r>
            <a:r>
              <a:rPr lang="en-IN" dirty="0"/>
              <a:t>are required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/>
              <a:t>to reach the </a:t>
            </a:r>
            <a:r>
              <a:rPr lang="en-IN" b="1" dirty="0"/>
              <a:t>target</a:t>
            </a:r>
            <a:r>
              <a:rPr lang="en-IN" dirty="0"/>
              <a:t> of </a:t>
            </a:r>
            <a:r>
              <a:rPr lang="en-IN" b="1" dirty="0"/>
              <a:t>90% by 2030.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7E158-20EB-3FC3-A55E-AD9B41791A65}"/>
              </a:ext>
            </a:extLst>
          </p:cNvPr>
          <p:cNvSpPr txBox="1"/>
          <p:nvPr/>
        </p:nvSpPr>
        <p:spPr>
          <a:xfrm>
            <a:off x="4719396" y="2488194"/>
            <a:ext cx="687787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IN" dirty="0"/>
              <a:t>% of Total Electricity Generated from Renewables (2017-2050)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9AEC8-28A1-6F33-592C-A5F36B7FEA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753" y="10222"/>
            <a:ext cx="1044000" cy="31048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A5DCD-2552-BA4E-9969-0745B88F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0864E-F390-454B-B6A0-0211B20AB24E}" type="slidenum">
              <a:rPr lang="en-IN" smtClean="0"/>
              <a:t>9</a:t>
            </a:fld>
            <a:endParaRPr lang="en-IN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4418D3D-473E-D975-995A-9E642A38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202" y="6349246"/>
            <a:ext cx="1635815" cy="365125"/>
          </a:xfrm>
        </p:spPr>
        <p:txBody>
          <a:bodyPr/>
          <a:lstStyle/>
          <a:p>
            <a:pPr algn="l"/>
            <a:r>
              <a:rPr lang="en-US" dirty="0"/>
              <a:t>Government of Canada</a:t>
            </a:r>
          </a:p>
        </p:txBody>
      </p:sp>
    </p:spTree>
    <p:extLst>
      <p:ext uri="{BB962C8B-B14F-4D97-AF65-F5344CB8AC3E}">
        <p14:creationId xmlns:p14="http://schemas.microsoft.com/office/powerpoint/2010/main" val="398900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9ABD9FBCD063439ED849088A5C723C" ma:contentTypeVersion="4" ma:contentTypeDescription="Create a new document." ma:contentTypeScope="" ma:versionID="b83ed2e1945d2b72e784dca276184602">
  <xsd:schema xmlns:xsd="http://www.w3.org/2001/XMLSchema" xmlns:xs="http://www.w3.org/2001/XMLSchema" xmlns:p="http://schemas.microsoft.com/office/2006/metadata/properties" xmlns:ns3="f4fe829d-d571-4b7e-a0eb-647ffb263d1e" targetNamespace="http://schemas.microsoft.com/office/2006/metadata/properties" ma:root="true" ma:fieldsID="c902a00329b7f7e0bd88e0e00206ea5a" ns3:_="">
    <xsd:import namespace="f4fe829d-d571-4b7e-a0eb-647ffb263d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e829d-d571-4b7e-a0eb-647ffb263d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804569-1F06-4781-9ACF-59BC7E9BDF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532C1C-AAD7-4EC2-8F21-1188CC2EE55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4fe829d-d571-4b7e-a0eb-647ffb263d1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F030DF1-4A1A-4293-A8A9-8317F3FF4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fe829d-d571-4b7e-a0eb-647ffb263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863</Words>
  <Application>Microsoft Office PowerPoint</Application>
  <PresentationFormat>Widescreen</PresentationFormat>
  <Paragraphs>205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Arial Narrow</vt:lpstr>
      <vt:lpstr>Calibri</vt:lpstr>
      <vt:lpstr>Calibri Light</vt:lpstr>
      <vt:lpstr>Segoe UI Black</vt:lpstr>
      <vt:lpstr>Wingdings</vt:lpstr>
      <vt:lpstr>Office Theme</vt:lpstr>
      <vt:lpstr>PowerPoint Presentation</vt:lpstr>
      <vt:lpstr>Agenda: Presentation Highlights</vt:lpstr>
      <vt:lpstr>Energy: Global Consumption</vt:lpstr>
      <vt:lpstr>PowerPoint Presentation</vt:lpstr>
      <vt:lpstr>Electricity from Renewables 2017-2021 (TWh)</vt:lpstr>
      <vt:lpstr>Canada’s Goal 7: Ambitions &amp; Targets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  Any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 7: Ensuring Access to Sustainable Energy in Canada</dc:title>
  <dc:creator>Vipul Soni</dc:creator>
  <cp:lastModifiedBy>Vipul Soni</cp:lastModifiedBy>
  <cp:revision>114</cp:revision>
  <dcterms:created xsi:type="dcterms:W3CDTF">2023-03-17T20:23:22Z</dcterms:created>
  <dcterms:modified xsi:type="dcterms:W3CDTF">2023-04-20T03:18:16Z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0x010100629ABD9FBCD063439ED849088A5C723C</vt:lpwstr>
  </property>
</Properties>
</file>